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1"/>
  </p:notesMasterIdLst>
  <p:sldIdLst>
    <p:sldId id="256" r:id="rId2"/>
    <p:sldId id="258" r:id="rId3"/>
    <p:sldId id="263" r:id="rId4"/>
    <p:sldId id="259" r:id="rId5"/>
    <p:sldId id="269" r:id="rId6"/>
    <p:sldId id="260" r:id="rId7"/>
    <p:sldId id="280" r:id="rId8"/>
    <p:sldId id="262" r:id="rId9"/>
    <p:sldId id="261" r:id="rId10"/>
    <p:sldId id="293" r:id="rId11"/>
    <p:sldId id="276" r:id="rId12"/>
    <p:sldId id="273" r:id="rId13"/>
    <p:sldId id="282" r:id="rId14"/>
    <p:sldId id="281" r:id="rId15"/>
    <p:sldId id="272" r:id="rId16"/>
    <p:sldId id="294" r:id="rId17"/>
    <p:sldId id="288" r:id="rId18"/>
    <p:sldId id="277" r:id="rId19"/>
    <p:sldId id="289" r:id="rId20"/>
  </p:sldIdLst>
  <p:sldSz cx="9144000" cy="5143500" type="screen16x9"/>
  <p:notesSz cx="6858000" cy="9144000"/>
  <p:embeddedFontLst>
    <p:embeddedFont>
      <p:font typeface="Pathway Gothic One" panose="020B0604020202020204" charset="0"/>
      <p:regular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6BF3F6-C635-4D20-ADDB-FAE6C446CCCF}">
  <a:tblStyle styleId="{E16BF3F6-C635-4D20-ADDB-FAE6C446CC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a78cd0fe64_2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a78cd0fe64_2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37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a78cd0fe64_2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a78cd0fe64_2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a78cd0fe64_2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a78cd0fe64_2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a78cd0fe64_2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a78cd0fe64_2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a78cd0fe64_2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a78cd0fe64_2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a78cd0fe64_2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a78cd0fe64_2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a78cd0fe64_2_22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a78cd0fe64_2_22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888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a78cd0fe64_2_22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a78cd0fe64_2_22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a78cd0fe64_2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a78cd0fe64_2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a78cd0fe64_2_2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a78cd0fe64_2_2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ea311481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ea311481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a78cd0fe64_2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a78cd0fe64_2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aea311481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aea311481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a78cd0fe64_2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a78cd0fe64_2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aea311481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aea311481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a78cd0fe64_2_22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a78cd0fe64_2_22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a78cd0fe6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a78cd0fe6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aea311481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aea311481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90850"/>
            <a:ext cx="2959800" cy="29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1445" y="3842355"/>
            <a:ext cx="24447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493600" y="152400"/>
            <a:ext cx="145500" cy="724650"/>
            <a:chOff x="8493600" y="152400"/>
            <a:chExt cx="145500" cy="72465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493600" y="152400"/>
              <a:ext cx="145500" cy="145500"/>
              <a:chOff x="3087425" y="355775"/>
              <a:chExt cx="145500" cy="145500"/>
            </a:xfrm>
          </p:grpSpPr>
          <p:cxnSp>
            <p:nvCxnSpPr>
              <p:cNvPr id="13" name="Google Shape;13;p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" name="Google Shape;15;p2"/>
            <p:cNvGrpSpPr/>
            <p:nvPr/>
          </p:nvGrpSpPr>
          <p:grpSpPr>
            <a:xfrm>
              <a:off x="8493600" y="441975"/>
              <a:ext cx="145500" cy="145500"/>
              <a:chOff x="3087425" y="355775"/>
              <a:chExt cx="145500" cy="145500"/>
            </a:xfrm>
          </p:grpSpPr>
          <p:cxnSp>
            <p:nvCxnSpPr>
              <p:cNvPr id="16" name="Google Shape;16;p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" name="Google Shape;18;p2"/>
            <p:cNvGrpSpPr/>
            <p:nvPr/>
          </p:nvGrpSpPr>
          <p:grpSpPr>
            <a:xfrm>
              <a:off x="8493600" y="731550"/>
              <a:ext cx="145500" cy="145500"/>
              <a:chOff x="3087425" y="355775"/>
              <a:chExt cx="145500" cy="1455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4002600" y="4266450"/>
            <a:ext cx="145500" cy="724650"/>
            <a:chOff x="4002600" y="4266450"/>
            <a:chExt cx="145500" cy="724650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23" name="Google Shape;23;p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" name="Google Shape;25;p2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26" name="Google Shape;26;p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2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29" name="Google Shape;29;p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31" name="Google Shape;31;p2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2"/>
          <p:cNvCxnSpPr/>
          <p:nvPr/>
        </p:nvCxnSpPr>
        <p:spPr>
          <a:xfrm>
            <a:off x="7950500" y="2571750"/>
            <a:ext cx="119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2"/>
          <p:cNvCxnSpPr/>
          <p:nvPr/>
        </p:nvCxnSpPr>
        <p:spPr>
          <a:xfrm>
            <a:off x="5045125" y="0"/>
            <a:ext cx="0" cy="3767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body" idx="1"/>
          </p:nvPr>
        </p:nvSpPr>
        <p:spPr>
          <a:xfrm>
            <a:off x="1297350" y="1280550"/>
            <a:ext cx="4863900" cy="30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35" name="Google Shape;335;p16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16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7" name="Google Shape;337;p16"/>
          <p:cNvGrpSpPr/>
          <p:nvPr/>
        </p:nvGrpSpPr>
        <p:grpSpPr>
          <a:xfrm rot="5400000">
            <a:off x="7497775" y="2209413"/>
            <a:ext cx="145500" cy="724650"/>
            <a:chOff x="4002600" y="4266450"/>
            <a:chExt cx="145500" cy="724650"/>
          </a:xfrm>
        </p:grpSpPr>
        <p:grpSp>
          <p:nvGrpSpPr>
            <p:cNvPr id="338" name="Google Shape;338;p16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339" name="Google Shape;339;p16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6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1" name="Google Shape;341;p16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342" name="Google Shape;342;p16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6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6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345" name="Google Shape;345;p16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6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7" name="Google Shape;347;p16"/>
          <p:cNvGrpSpPr/>
          <p:nvPr/>
        </p:nvGrpSpPr>
        <p:grpSpPr>
          <a:xfrm>
            <a:off x="1045688" y="1280538"/>
            <a:ext cx="145500" cy="724650"/>
            <a:chOff x="4002600" y="4266450"/>
            <a:chExt cx="145500" cy="724650"/>
          </a:xfrm>
        </p:grpSpPr>
        <p:grpSp>
          <p:nvGrpSpPr>
            <p:cNvPr id="348" name="Google Shape;348;p16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349" name="Google Shape;349;p16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6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1" name="Google Shape;351;p16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352" name="Google Shape;352;p16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6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4" name="Google Shape;354;p16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355" name="Google Shape;355;p16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16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357" name="Google Shape;357;p16"/>
          <p:cNvCxnSpPr/>
          <p:nvPr/>
        </p:nvCxnSpPr>
        <p:spPr>
          <a:xfrm rot="10800000">
            <a:off x="6787375" y="2123400"/>
            <a:ext cx="0" cy="3020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16"/>
          <p:cNvCxnSpPr/>
          <p:nvPr/>
        </p:nvCxnSpPr>
        <p:spPr>
          <a:xfrm rot="10800000">
            <a:off x="6366550" y="0"/>
            <a:ext cx="0" cy="3020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16"/>
          <p:cNvCxnSpPr/>
          <p:nvPr/>
        </p:nvCxnSpPr>
        <p:spPr>
          <a:xfrm rot="10800000">
            <a:off x="1118438" y="2763450"/>
            <a:ext cx="0" cy="1611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9"/>
          <p:cNvSpPr txBox="1">
            <a:spLocks noGrp="1"/>
          </p:cNvSpPr>
          <p:nvPr>
            <p:ph type="title" idx="2"/>
          </p:nvPr>
        </p:nvSpPr>
        <p:spPr>
          <a:xfrm>
            <a:off x="1125948" y="2744527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4" name="Google Shape;384;p19"/>
          <p:cNvSpPr txBox="1">
            <a:spLocks noGrp="1"/>
          </p:cNvSpPr>
          <p:nvPr>
            <p:ph type="subTitle" idx="1"/>
          </p:nvPr>
        </p:nvSpPr>
        <p:spPr>
          <a:xfrm>
            <a:off x="830150" y="3176598"/>
            <a:ext cx="19482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 idx="3"/>
          </p:nvPr>
        </p:nvSpPr>
        <p:spPr>
          <a:xfrm>
            <a:off x="3893674" y="2744531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subTitle" idx="4"/>
          </p:nvPr>
        </p:nvSpPr>
        <p:spPr>
          <a:xfrm>
            <a:off x="3597900" y="3176227"/>
            <a:ext cx="19482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9"/>
          <p:cNvSpPr txBox="1">
            <a:spLocks noGrp="1"/>
          </p:cNvSpPr>
          <p:nvPr>
            <p:ph type="title" idx="5"/>
          </p:nvPr>
        </p:nvSpPr>
        <p:spPr>
          <a:xfrm>
            <a:off x="6661443" y="2744527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8" name="Google Shape;388;p19"/>
          <p:cNvSpPr txBox="1">
            <a:spLocks noGrp="1"/>
          </p:cNvSpPr>
          <p:nvPr>
            <p:ph type="subTitle" idx="6"/>
          </p:nvPr>
        </p:nvSpPr>
        <p:spPr>
          <a:xfrm>
            <a:off x="6365650" y="3176320"/>
            <a:ext cx="19482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9" name="Google Shape;389;p19"/>
          <p:cNvCxnSpPr/>
          <p:nvPr/>
        </p:nvCxnSpPr>
        <p:spPr>
          <a:xfrm rot="10800000">
            <a:off x="1455050" y="1478938"/>
            <a:ext cx="7686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0" name="Google Shape;390;p19"/>
          <p:cNvGrpSpPr/>
          <p:nvPr/>
        </p:nvGrpSpPr>
        <p:grpSpPr>
          <a:xfrm rot="5400000">
            <a:off x="7995700" y="813475"/>
            <a:ext cx="145500" cy="724650"/>
            <a:chOff x="4002600" y="4266450"/>
            <a:chExt cx="145500" cy="724650"/>
          </a:xfrm>
        </p:grpSpPr>
        <p:grpSp>
          <p:nvGrpSpPr>
            <p:cNvPr id="391" name="Google Shape;391;p19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392" name="Google Shape;392;p1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4" name="Google Shape;394;p19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395" name="Google Shape;395;p1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" name="Google Shape;397;p19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398" name="Google Shape;398;p1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00" name="Google Shape;400;p19"/>
          <p:cNvGrpSpPr/>
          <p:nvPr/>
        </p:nvGrpSpPr>
        <p:grpSpPr>
          <a:xfrm>
            <a:off x="640475" y="4241675"/>
            <a:ext cx="145500" cy="724650"/>
            <a:chOff x="4002600" y="4266450"/>
            <a:chExt cx="145500" cy="724650"/>
          </a:xfrm>
        </p:grpSpPr>
        <p:grpSp>
          <p:nvGrpSpPr>
            <p:cNvPr id="401" name="Google Shape;401;p19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402" name="Google Shape;402;p1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4" name="Google Shape;404;p19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405" name="Google Shape;405;p1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7" name="Google Shape;407;p19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408" name="Google Shape;408;p1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410" name="Google Shape;410;p19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19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title" idx="2"/>
          </p:nvPr>
        </p:nvSpPr>
        <p:spPr>
          <a:xfrm>
            <a:off x="971788" y="2989975"/>
            <a:ext cx="1562100" cy="3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5" name="Google Shape;415;p20"/>
          <p:cNvSpPr txBox="1">
            <a:spLocks noGrp="1"/>
          </p:cNvSpPr>
          <p:nvPr>
            <p:ph type="subTitle" idx="1"/>
          </p:nvPr>
        </p:nvSpPr>
        <p:spPr>
          <a:xfrm>
            <a:off x="778738" y="3422050"/>
            <a:ext cx="19482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0"/>
          <p:cNvSpPr txBox="1">
            <a:spLocks noGrp="1"/>
          </p:cNvSpPr>
          <p:nvPr>
            <p:ph type="title" idx="3"/>
          </p:nvPr>
        </p:nvSpPr>
        <p:spPr>
          <a:xfrm>
            <a:off x="3790912" y="2989975"/>
            <a:ext cx="1562100" cy="3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7" name="Google Shape;417;p20"/>
          <p:cNvSpPr txBox="1">
            <a:spLocks noGrp="1"/>
          </p:cNvSpPr>
          <p:nvPr>
            <p:ph type="subTitle" idx="4"/>
          </p:nvPr>
        </p:nvSpPr>
        <p:spPr>
          <a:xfrm>
            <a:off x="3597863" y="3421675"/>
            <a:ext cx="19482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0"/>
          <p:cNvSpPr txBox="1">
            <a:spLocks noGrp="1"/>
          </p:cNvSpPr>
          <p:nvPr>
            <p:ph type="title" idx="5"/>
          </p:nvPr>
        </p:nvSpPr>
        <p:spPr>
          <a:xfrm>
            <a:off x="6610037" y="2989975"/>
            <a:ext cx="1562100" cy="3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6"/>
          </p:nvPr>
        </p:nvSpPr>
        <p:spPr>
          <a:xfrm>
            <a:off x="6417073" y="3421752"/>
            <a:ext cx="19482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20" name="Google Shape;420;p20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" name="Google Shape;421;p20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2" name="Google Shape;422;p20"/>
          <p:cNvGrpSpPr/>
          <p:nvPr/>
        </p:nvGrpSpPr>
        <p:grpSpPr>
          <a:xfrm rot="10800000">
            <a:off x="3089638" y="1760088"/>
            <a:ext cx="145500" cy="724650"/>
            <a:chOff x="4002600" y="4266450"/>
            <a:chExt cx="145500" cy="724650"/>
          </a:xfrm>
        </p:grpSpPr>
        <p:grpSp>
          <p:nvGrpSpPr>
            <p:cNvPr id="423" name="Google Shape;423;p20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424" name="Google Shape;424;p20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20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6" name="Google Shape;426;p20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427" name="Google Shape;427;p20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20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9" name="Google Shape;429;p20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430" name="Google Shape;430;p20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20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2" name="Google Shape;432;p20"/>
          <p:cNvGrpSpPr/>
          <p:nvPr/>
        </p:nvGrpSpPr>
        <p:grpSpPr>
          <a:xfrm rot="10800000">
            <a:off x="5908750" y="1760088"/>
            <a:ext cx="145500" cy="724650"/>
            <a:chOff x="4002600" y="4266450"/>
            <a:chExt cx="145500" cy="724650"/>
          </a:xfrm>
        </p:grpSpPr>
        <p:grpSp>
          <p:nvGrpSpPr>
            <p:cNvPr id="433" name="Google Shape;433;p20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434" name="Google Shape;434;p20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20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6" name="Google Shape;436;p20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437" name="Google Shape;437;p20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20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9" name="Google Shape;439;p20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440" name="Google Shape;440;p20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20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22"/>
          <p:cNvSpPr txBox="1">
            <a:spLocks noGrp="1"/>
          </p:cNvSpPr>
          <p:nvPr>
            <p:ph type="title" idx="2"/>
          </p:nvPr>
        </p:nvSpPr>
        <p:spPr>
          <a:xfrm>
            <a:off x="2290226" y="1403925"/>
            <a:ext cx="9390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6" name="Google Shape;476;p22"/>
          <p:cNvSpPr txBox="1">
            <a:spLocks noGrp="1"/>
          </p:cNvSpPr>
          <p:nvPr>
            <p:ph type="subTitle" idx="1"/>
          </p:nvPr>
        </p:nvSpPr>
        <p:spPr>
          <a:xfrm>
            <a:off x="1153009" y="1697550"/>
            <a:ext cx="20700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2"/>
          <p:cNvSpPr txBox="1">
            <a:spLocks noGrp="1"/>
          </p:cNvSpPr>
          <p:nvPr>
            <p:ph type="title" idx="3"/>
          </p:nvPr>
        </p:nvSpPr>
        <p:spPr>
          <a:xfrm>
            <a:off x="2296816" y="2396505"/>
            <a:ext cx="9390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8" name="Google Shape;478;p22"/>
          <p:cNvSpPr txBox="1">
            <a:spLocks noGrp="1"/>
          </p:cNvSpPr>
          <p:nvPr>
            <p:ph type="subTitle" idx="4"/>
          </p:nvPr>
        </p:nvSpPr>
        <p:spPr>
          <a:xfrm>
            <a:off x="1155111" y="2690975"/>
            <a:ext cx="20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2"/>
          <p:cNvSpPr txBox="1">
            <a:spLocks noGrp="1"/>
          </p:cNvSpPr>
          <p:nvPr>
            <p:ph type="title" idx="5"/>
          </p:nvPr>
        </p:nvSpPr>
        <p:spPr>
          <a:xfrm>
            <a:off x="2296816" y="3389876"/>
            <a:ext cx="9390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0" name="Google Shape;480;p22"/>
          <p:cNvSpPr txBox="1">
            <a:spLocks noGrp="1"/>
          </p:cNvSpPr>
          <p:nvPr>
            <p:ph type="subTitle" idx="6"/>
          </p:nvPr>
        </p:nvSpPr>
        <p:spPr>
          <a:xfrm>
            <a:off x="1164978" y="3683825"/>
            <a:ext cx="2070000" cy="4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2"/>
          <p:cNvSpPr txBox="1">
            <a:spLocks noGrp="1"/>
          </p:cNvSpPr>
          <p:nvPr>
            <p:ph type="title" idx="7"/>
          </p:nvPr>
        </p:nvSpPr>
        <p:spPr>
          <a:xfrm>
            <a:off x="5916764" y="1404520"/>
            <a:ext cx="945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2" name="Google Shape;482;p22"/>
          <p:cNvSpPr txBox="1">
            <a:spLocks noGrp="1"/>
          </p:cNvSpPr>
          <p:nvPr>
            <p:ph type="subTitle" idx="8"/>
          </p:nvPr>
        </p:nvSpPr>
        <p:spPr>
          <a:xfrm>
            <a:off x="5921000" y="1697075"/>
            <a:ext cx="20700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2"/>
          <p:cNvSpPr txBox="1">
            <a:spLocks noGrp="1"/>
          </p:cNvSpPr>
          <p:nvPr>
            <p:ph type="title" idx="9"/>
          </p:nvPr>
        </p:nvSpPr>
        <p:spPr>
          <a:xfrm>
            <a:off x="5907753" y="2388182"/>
            <a:ext cx="945600" cy="2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4" name="Google Shape;484;p22"/>
          <p:cNvSpPr txBox="1">
            <a:spLocks noGrp="1"/>
          </p:cNvSpPr>
          <p:nvPr>
            <p:ph type="subTitle" idx="13"/>
          </p:nvPr>
        </p:nvSpPr>
        <p:spPr>
          <a:xfrm>
            <a:off x="5909926" y="2690800"/>
            <a:ext cx="20700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2"/>
          <p:cNvSpPr txBox="1">
            <a:spLocks noGrp="1"/>
          </p:cNvSpPr>
          <p:nvPr>
            <p:ph type="title" idx="14"/>
          </p:nvPr>
        </p:nvSpPr>
        <p:spPr>
          <a:xfrm>
            <a:off x="5901934" y="3389875"/>
            <a:ext cx="945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6" name="Google Shape;486;p22"/>
          <p:cNvSpPr txBox="1">
            <a:spLocks noGrp="1"/>
          </p:cNvSpPr>
          <p:nvPr>
            <p:ph type="subTitle" idx="15"/>
          </p:nvPr>
        </p:nvSpPr>
        <p:spPr>
          <a:xfrm>
            <a:off x="5903726" y="3684150"/>
            <a:ext cx="2070000" cy="4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22"/>
          <p:cNvGrpSpPr/>
          <p:nvPr/>
        </p:nvGrpSpPr>
        <p:grpSpPr>
          <a:xfrm rot="5400000">
            <a:off x="968750" y="4486050"/>
            <a:ext cx="145500" cy="724650"/>
            <a:chOff x="4002600" y="4266450"/>
            <a:chExt cx="145500" cy="724650"/>
          </a:xfrm>
        </p:grpSpPr>
        <p:grpSp>
          <p:nvGrpSpPr>
            <p:cNvPr id="488" name="Google Shape;488;p22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489" name="Google Shape;489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1" name="Google Shape;491;p22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492" name="Google Shape;492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4" name="Google Shape;494;p22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495" name="Google Shape;495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497" name="Google Shape;497;p22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22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22"/>
          <p:cNvCxnSpPr/>
          <p:nvPr/>
        </p:nvCxnSpPr>
        <p:spPr>
          <a:xfrm rot="10800000">
            <a:off x="4571503" y="1425950"/>
            <a:ext cx="0" cy="3712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0" name="Google Shape;500;p22"/>
          <p:cNvGrpSpPr/>
          <p:nvPr/>
        </p:nvGrpSpPr>
        <p:grpSpPr>
          <a:xfrm rot="5400000">
            <a:off x="968750" y="4486050"/>
            <a:ext cx="145500" cy="724650"/>
            <a:chOff x="4002600" y="4266450"/>
            <a:chExt cx="145500" cy="724650"/>
          </a:xfrm>
        </p:grpSpPr>
        <p:grpSp>
          <p:nvGrpSpPr>
            <p:cNvPr id="501" name="Google Shape;501;p22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502" name="Google Shape;502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04" name="Google Shape;504;p22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505" name="Google Shape;505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07" name="Google Shape;507;p22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508" name="Google Shape;508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0" name="Google Shape;510;p22"/>
          <p:cNvGrpSpPr/>
          <p:nvPr/>
        </p:nvGrpSpPr>
        <p:grpSpPr>
          <a:xfrm rot="10800000">
            <a:off x="8358025" y="177175"/>
            <a:ext cx="145500" cy="724650"/>
            <a:chOff x="4002600" y="4266450"/>
            <a:chExt cx="145500" cy="724650"/>
          </a:xfrm>
        </p:grpSpPr>
        <p:grpSp>
          <p:nvGrpSpPr>
            <p:cNvPr id="511" name="Google Shape;511;p22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512" name="Google Shape;512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4" name="Google Shape;514;p22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515" name="Google Shape;515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7" name="Google Shape;517;p22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518" name="Google Shape;518;p2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2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"/>
          <p:cNvSpPr txBox="1">
            <a:spLocks noGrp="1"/>
          </p:cNvSpPr>
          <p:nvPr>
            <p:ph type="title"/>
          </p:nvPr>
        </p:nvSpPr>
        <p:spPr>
          <a:xfrm>
            <a:off x="2155301" y="1553850"/>
            <a:ext cx="9390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2" name="Google Shape;522;p23"/>
          <p:cNvSpPr txBox="1">
            <a:spLocks noGrp="1"/>
          </p:cNvSpPr>
          <p:nvPr>
            <p:ph type="subTitle" idx="1"/>
          </p:nvPr>
        </p:nvSpPr>
        <p:spPr>
          <a:xfrm>
            <a:off x="2143080" y="1923901"/>
            <a:ext cx="2070000" cy="7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title" idx="2"/>
          </p:nvPr>
        </p:nvSpPr>
        <p:spPr>
          <a:xfrm>
            <a:off x="2155938" y="3003630"/>
            <a:ext cx="9390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4" name="Google Shape;524;p23"/>
          <p:cNvSpPr txBox="1">
            <a:spLocks noGrp="1"/>
          </p:cNvSpPr>
          <p:nvPr>
            <p:ph type="subTitle" idx="3"/>
          </p:nvPr>
        </p:nvSpPr>
        <p:spPr>
          <a:xfrm>
            <a:off x="2156491" y="3374383"/>
            <a:ext cx="20700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3"/>
          <p:cNvSpPr txBox="1">
            <a:spLocks noGrp="1"/>
          </p:cNvSpPr>
          <p:nvPr>
            <p:ph type="title" idx="4"/>
          </p:nvPr>
        </p:nvSpPr>
        <p:spPr>
          <a:xfrm>
            <a:off x="5701889" y="1554445"/>
            <a:ext cx="945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subTitle" idx="5"/>
          </p:nvPr>
        </p:nvSpPr>
        <p:spPr>
          <a:xfrm>
            <a:off x="5690048" y="1923795"/>
            <a:ext cx="2070000" cy="7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title" idx="6"/>
          </p:nvPr>
        </p:nvSpPr>
        <p:spPr>
          <a:xfrm>
            <a:off x="5701808" y="2995307"/>
            <a:ext cx="945600" cy="2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subTitle" idx="7"/>
          </p:nvPr>
        </p:nvSpPr>
        <p:spPr>
          <a:xfrm>
            <a:off x="5707548" y="3374125"/>
            <a:ext cx="2070000" cy="7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3"/>
          <p:cNvSpPr txBox="1"/>
          <p:nvPr/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cxnSp>
        <p:nvCxnSpPr>
          <p:cNvPr id="530" name="Google Shape;530;p23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23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2" name="Google Shape;532;p23"/>
          <p:cNvGrpSpPr/>
          <p:nvPr/>
        </p:nvGrpSpPr>
        <p:grpSpPr>
          <a:xfrm rot="5400000">
            <a:off x="8358025" y="4486050"/>
            <a:ext cx="145500" cy="724650"/>
            <a:chOff x="4002600" y="4266450"/>
            <a:chExt cx="145500" cy="724650"/>
          </a:xfrm>
        </p:grpSpPr>
        <p:grpSp>
          <p:nvGrpSpPr>
            <p:cNvPr id="533" name="Google Shape;533;p2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534" name="Google Shape;534;p2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2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6" name="Google Shape;536;p2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537" name="Google Shape;537;p2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2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9" name="Google Shape;539;p2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540" name="Google Shape;540;p2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2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42" name="Google Shape;542;p23"/>
          <p:cNvGrpSpPr/>
          <p:nvPr/>
        </p:nvGrpSpPr>
        <p:grpSpPr>
          <a:xfrm rot="10800000">
            <a:off x="184875" y="177175"/>
            <a:ext cx="145500" cy="724650"/>
            <a:chOff x="4002600" y="4266450"/>
            <a:chExt cx="145500" cy="724650"/>
          </a:xfrm>
        </p:grpSpPr>
        <p:grpSp>
          <p:nvGrpSpPr>
            <p:cNvPr id="543" name="Google Shape;543;p2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544" name="Google Shape;544;p2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2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6" name="Google Shape;546;p2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547" name="Google Shape;547;p2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2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9" name="Google Shape;549;p2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550" name="Google Shape;550;p2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2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2"/>
          <p:cNvSpPr txBox="1">
            <a:spLocks noGrp="1"/>
          </p:cNvSpPr>
          <p:nvPr>
            <p:ph type="title"/>
          </p:nvPr>
        </p:nvSpPr>
        <p:spPr>
          <a:xfrm>
            <a:off x="4307730" y="3219350"/>
            <a:ext cx="30447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62" name="Google Shape;762;p32"/>
          <p:cNvSpPr txBox="1">
            <a:spLocks noGrp="1"/>
          </p:cNvSpPr>
          <p:nvPr>
            <p:ph type="subTitle" idx="1"/>
          </p:nvPr>
        </p:nvSpPr>
        <p:spPr>
          <a:xfrm>
            <a:off x="4304158" y="1553650"/>
            <a:ext cx="3633000" cy="13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63" name="Google Shape;763;p32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32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5" name="Google Shape;765;p32"/>
          <p:cNvGrpSpPr/>
          <p:nvPr/>
        </p:nvGrpSpPr>
        <p:grpSpPr>
          <a:xfrm rot="10800000">
            <a:off x="3998350" y="3838775"/>
            <a:ext cx="145500" cy="724650"/>
            <a:chOff x="4002600" y="4266450"/>
            <a:chExt cx="145500" cy="724650"/>
          </a:xfrm>
        </p:grpSpPr>
        <p:grpSp>
          <p:nvGrpSpPr>
            <p:cNvPr id="766" name="Google Shape;766;p32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767" name="Google Shape;767;p3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3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9" name="Google Shape;769;p32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770" name="Google Shape;770;p3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3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2" name="Google Shape;772;p32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773" name="Google Shape;773;p3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3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775" name="Google Shape;775;p32"/>
          <p:cNvCxnSpPr/>
          <p:nvPr/>
        </p:nvCxnSpPr>
        <p:spPr>
          <a:xfrm rot="10800000">
            <a:off x="3111900" y="1002825"/>
            <a:ext cx="6032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6" name="Google Shape;776;p32"/>
          <p:cNvGrpSpPr/>
          <p:nvPr/>
        </p:nvGrpSpPr>
        <p:grpSpPr>
          <a:xfrm rot="5400000">
            <a:off x="7995700" y="249925"/>
            <a:ext cx="145500" cy="724650"/>
            <a:chOff x="4002600" y="4266450"/>
            <a:chExt cx="145500" cy="724650"/>
          </a:xfrm>
        </p:grpSpPr>
        <p:grpSp>
          <p:nvGrpSpPr>
            <p:cNvPr id="777" name="Google Shape;777;p32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778" name="Google Shape;778;p3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3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80" name="Google Shape;780;p32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781" name="Google Shape;781;p3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3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83" name="Google Shape;783;p32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784" name="Google Shape;784;p32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32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786" name="Google Shape;786;p32"/>
          <p:cNvCxnSpPr/>
          <p:nvPr/>
        </p:nvCxnSpPr>
        <p:spPr>
          <a:xfrm>
            <a:off x="3348825" y="-35775"/>
            <a:ext cx="0" cy="1780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33"/>
          <p:cNvSpPr txBox="1">
            <a:spLocks noGrp="1"/>
          </p:cNvSpPr>
          <p:nvPr>
            <p:ph type="body" idx="1"/>
          </p:nvPr>
        </p:nvSpPr>
        <p:spPr>
          <a:xfrm>
            <a:off x="1335125" y="1787689"/>
            <a:ext cx="3032400" cy="2783400"/>
          </a:xfrm>
          <a:prstGeom prst="rect">
            <a:avLst/>
          </a:prstGeom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0" name="Google Shape;790;p33"/>
          <p:cNvSpPr txBox="1">
            <a:spLocks noGrp="1"/>
          </p:cNvSpPr>
          <p:nvPr>
            <p:ph type="body" idx="2"/>
          </p:nvPr>
        </p:nvSpPr>
        <p:spPr>
          <a:xfrm>
            <a:off x="4776475" y="1787689"/>
            <a:ext cx="3032400" cy="2783400"/>
          </a:xfrm>
          <a:prstGeom prst="rect">
            <a:avLst/>
          </a:prstGeom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791" name="Google Shape;791;p33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Google Shape;792;p33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3" name="Google Shape;793;p33"/>
          <p:cNvGrpSpPr/>
          <p:nvPr/>
        </p:nvGrpSpPr>
        <p:grpSpPr>
          <a:xfrm rot="10800000">
            <a:off x="7961263" y="2713188"/>
            <a:ext cx="145500" cy="724650"/>
            <a:chOff x="4002600" y="4266450"/>
            <a:chExt cx="145500" cy="724650"/>
          </a:xfrm>
        </p:grpSpPr>
        <p:grpSp>
          <p:nvGrpSpPr>
            <p:cNvPr id="794" name="Google Shape;794;p3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795" name="Google Shape;795;p3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3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97" name="Google Shape;797;p3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798" name="Google Shape;798;p3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3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0" name="Google Shape;800;p3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801" name="Google Shape;801;p3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3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803" name="Google Shape;803;p33"/>
          <p:cNvCxnSpPr/>
          <p:nvPr/>
        </p:nvCxnSpPr>
        <p:spPr>
          <a:xfrm>
            <a:off x="8430775" y="0"/>
            <a:ext cx="0" cy="1239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4" name="Google Shape;804;p33"/>
          <p:cNvGrpSpPr/>
          <p:nvPr/>
        </p:nvGrpSpPr>
        <p:grpSpPr>
          <a:xfrm rot="10800000">
            <a:off x="1037213" y="2713188"/>
            <a:ext cx="145500" cy="724650"/>
            <a:chOff x="4002600" y="4266450"/>
            <a:chExt cx="145500" cy="724650"/>
          </a:xfrm>
        </p:grpSpPr>
        <p:grpSp>
          <p:nvGrpSpPr>
            <p:cNvPr id="805" name="Google Shape;805;p3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806" name="Google Shape;806;p3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3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8" name="Google Shape;808;p3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809" name="Google Shape;809;p3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3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1" name="Google Shape;811;p3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812" name="Google Shape;812;p3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3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35"/>
          <p:cNvSpPr txBox="1">
            <a:spLocks noGrp="1"/>
          </p:cNvSpPr>
          <p:nvPr>
            <p:ph type="body" idx="1"/>
          </p:nvPr>
        </p:nvSpPr>
        <p:spPr>
          <a:xfrm>
            <a:off x="713225" y="1017700"/>
            <a:ext cx="3711900" cy="35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4" name="Google Shape;844;p35"/>
          <p:cNvSpPr txBox="1">
            <a:spLocks noGrp="1"/>
          </p:cNvSpPr>
          <p:nvPr>
            <p:ph type="body" idx="2"/>
          </p:nvPr>
        </p:nvSpPr>
        <p:spPr>
          <a:xfrm>
            <a:off x="4718825" y="1017825"/>
            <a:ext cx="3711900" cy="35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0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36"/>
          <p:cNvSpPr txBox="1">
            <a:spLocks noGrp="1"/>
          </p:cNvSpPr>
          <p:nvPr>
            <p:ph type="body" idx="1"/>
          </p:nvPr>
        </p:nvSpPr>
        <p:spPr>
          <a:xfrm>
            <a:off x="713225" y="1119650"/>
            <a:ext cx="3711900" cy="348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6"/>
          <p:cNvSpPr txBox="1">
            <a:spLocks noGrp="1"/>
          </p:cNvSpPr>
          <p:nvPr>
            <p:ph type="body" idx="2"/>
          </p:nvPr>
        </p:nvSpPr>
        <p:spPr>
          <a:xfrm>
            <a:off x="4718825" y="1119771"/>
            <a:ext cx="3711900" cy="348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4722163" y="1680791"/>
            <a:ext cx="20742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347638" y="1751700"/>
            <a:ext cx="1600200" cy="1640100"/>
          </a:xfrm>
          <a:prstGeom prst="rect">
            <a:avLst/>
          </a:prstGeom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4738903" y="2962441"/>
            <a:ext cx="1960200" cy="483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3"/>
          <p:cNvCxnSpPr/>
          <p:nvPr/>
        </p:nvCxnSpPr>
        <p:spPr>
          <a:xfrm>
            <a:off x="-29775" y="2571750"/>
            <a:ext cx="1465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3"/>
          <p:cNvCxnSpPr/>
          <p:nvPr/>
        </p:nvCxnSpPr>
        <p:spPr>
          <a:xfrm>
            <a:off x="7678200" y="2571750"/>
            <a:ext cx="1465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3"/>
          <p:cNvCxnSpPr/>
          <p:nvPr/>
        </p:nvCxnSpPr>
        <p:spPr>
          <a:xfrm>
            <a:off x="3147750" y="-45100"/>
            <a:ext cx="0" cy="1519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3"/>
          <p:cNvCxnSpPr/>
          <p:nvPr/>
        </p:nvCxnSpPr>
        <p:spPr>
          <a:xfrm>
            <a:off x="3147738" y="3669000"/>
            <a:ext cx="0" cy="1539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" name="Google Shape;42;p3"/>
          <p:cNvGrpSpPr/>
          <p:nvPr/>
        </p:nvGrpSpPr>
        <p:grpSpPr>
          <a:xfrm rot="5400000">
            <a:off x="8358025" y="4241683"/>
            <a:ext cx="145500" cy="724650"/>
            <a:chOff x="4002600" y="4266450"/>
            <a:chExt cx="145500" cy="72465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44" name="Google Shape;44;p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6" name="Google Shape;46;p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47" name="Google Shape;47;p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" name="Google Shape;49;p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50" name="Google Shape;50;p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2" name="Google Shape;52;p3"/>
          <p:cNvGrpSpPr/>
          <p:nvPr/>
        </p:nvGrpSpPr>
        <p:grpSpPr>
          <a:xfrm rot="5400000">
            <a:off x="640475" y="177183"/>
            <a:ext cx="145500" cy="724650"/>
            <a:chOff x="4002600" y="4266450"/>
            <a:chExt cx="145500" cy="724650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54" name="Google Shape;54;p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" name="Google Shape;56;p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57" name="Google Shape;57;p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9" name="Google Shape;59;p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60" name="Google Shape;60;p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title" idx="2"/>
          </p:nvPr>
        </p:nvSpPr>
        <p:spPr>
          <a:xfrm>
            <a:off x="5449316" y="1286964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1"/>
          </p:nvPr>
        </p:nvSpPr>
        <p:spPr>
          <a:xfrm>
            <a:off x="5451100" y="1597025"/>
            <a:ext cx="2386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3"/>
          </p:nvPr>
        </p:nvSpPr>
        <p:spPr>
          <a:xfrm>
            <a:off x="2347010" y="3163656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4"/>
          </p:nvPr>
        </p:nvSpPr>
        <p:spPr>
          <a:xfrm>
            <a:off x="1313398" y="3473338"/>
            <a:ext cx="23862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5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5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5"/>
          <p:cNvCxnSpPr/>
          <p:nvPr/>
        </p:nvCxnSpPr>
        <p:spPr>
          <a:xfrm>
            <a:off x="0" y="1804550"/>
            <a:ext cx="297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5"/>
          <p:cNvCxnSpPr/>
          <p:nvPr/>
        </p:nvCxnSpPr>
        <p:spPr>
          <a:xfrm>
            <a:off x="6165600" y="3680900"/>
            <a:ext cx="2978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2401950" y="1107150"/>
            <a:ext cx="4310700" cy="2929200"/>
          </a:xfrm>
          <a:prstGeom prst="rect">
            <a:avLst/>
          </a:prstGeom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151" name="Google Shape;151;p8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8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3" name="Google Shape;153;p8"/>
          <p:cNvGrpSpPr/>
          <p:nvPr/>
        </p:nvGrpSpPr>
        <p:grpSpPr>
          <a:xfrm>
            <a:off x="4499250" y="0"/>
            <a:ext cx="145500" cy="724650"/>
            <a:chOff x="4002600" y="4266450"/>
            <a:chExt cx="145500" cy="724650"/>
          </a:xfrm>
        </p:grpSpPr>
        <p:grpSp>
          <p:nvGrpSpPr>
            <p:cNvPr id="154" name="Google Shape;154;p8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55" name="Google Shape;155;p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7" name="Google Shape;157;p8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58" name="Google Shape;158;p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0" name="Google Shape;160;p8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61" name="Google Shape;161;p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3" name="Google Shape;163;p8"/>
          <p:cNvGrpSpPr/>
          <p:nvPr/>
        </p:nvGrpSpPr>
        <p:grpSpPr>
          <a:xfrm>
            <a:off x="4499250" y="4418850"/>
            <a:ext cx="145500" cy="724650"/>
            <a:chOff x="4002600" y="4266450"/>
            <a:chExt cx="145500" cy="724650"/>
          </a:xfrm>
        </p:grpSpPr>
        <p:grpSp>
          <p:nvGrpSpPr>
            <p:cNvPr id="164" name="Google Shape;164;p8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65" name="Google Shape;165;p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7" name="Google Shape;167;p8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68" name="Google Shape;168;p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0" name="Google Shape;170;p8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71" name="Google Shape;171;p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173" name="Google Shape;173;p8"/>
          <p:cNvCxnSpPr/>
          <p:nvPr/>
        </p:nvCxnSpPr>
        <p:spPr>
          <a:xfrm>
            <a:off x="1473375" y="0"/>
            <a:ext cx="0" cy="2206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8"/>
          <p:cNvCxnSpPr/>
          <p:nvPr/>
        </p:nvCxnSpPr>
        <p:spPr>
          <a:xfrm>
            <a:off x="7641000" y="2937300"/>
            <a:ext cx="0" cy="2206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 flipH="1">
            <a:off x="2347638" y="1680791"/>
            <a:ext cx="20742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196163" y="1751700"/>
            <a:ext cx="1600200" cy="1640100"/>
          </a:xfrm>
          <a:prstGeom prst="rect">
            <a:avLst/>
          </a:prstGeom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1"/>
          </p:nvPr>
        </p:nvSpPr>
        <p:spPr>
          <a:xfrm flipH="1">
            <a:off x="2481806" y="2962441"/>
            <a:ext cx="1960200" cy="483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9" name="Google Shape;179;p9"/>
          <p:cNvCxnSpPr/>
          <p:nvPr/>
        </p:nvCxnSpPr>
        <p:spPr>
          <a:xfrm rot="10800000">
            <a:off x="7678200" y="2571750"/>
            <a:ext cx="1465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9"/>
          <p:cNvCxnSpPr/>
          <p:nvPr/>
        </p:nvCxnSpPr>
        <p:spPr>
          <a:xfrm rot="10800000">
            <a:off x="-29775" y="2571750"/>
            <a:ext cx="1465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9"/>
          <p:cNvCxnSpPr/>
          <p:nvPr/>
        </p:nvCxnSpPr>
        <p:spPr>
          <a:xfrm>
            <a:off x="5966475" y="-45100"/>
            <a:ext cx="0" cy="15195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9"/>
          <p:cNvCxnSpPr/>
          <p:nvPr/>
        </p:nvCxnSpPr>
        <p:spPr>
          <a:xfrm>
            <a:off x="5966488" y="3669000"/>
            <a:ext cx="0" cy="1539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3" name="Google Shape;183;p9"/>
          <p:cNvGrpSpPr/>
          <p:nvPr/>
        </p:nvGrpSpPr>
        <p:grpSpPr>
          <a:xfrm rot="5400000" flipH="1">
            <a:off x="640479" y="4241680"/>
            <a:ext cx="145500" cy="724650"/>
            <a:chOff x="4002600" y="4266450"/>
            <a:chExt cx="145500" cy="724650"/>
          </a:xfrm>
        </p:grpSpPr>
        <p:grpSp>
          <p:nvGrpSpPr>
            <p:cNvPr id="184" name="Google Shape;184;p9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85" name="Google Shape;185;p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7" name="Google Shape;187;p9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88" name="Google Shape;188;p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0" name="Google Shape;190;p9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91" name="Google Shape;191;p9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9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10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2" hasCustomPrompt="1"/>
          </p:nvPr>
        </p:nvSpPr>
        <p:spPr>
          <a:xfrm>
            <a:off x="3785433" y="633947"/>
            <a:ext cx="3474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3"/>
          </p:nvPr>
        </p:nvSpPr>
        <p:spPr>
          <a:xfrm>
            <a:off x="4199508" y="633001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"/>
          </p:nvPr>
        </p:nvSpPr>
        <p:spPr>
          <a:xfrm>
            <a:off x="3775897" y="907656"/>
            <a:ext cx="40962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4" hasCustomPrompt="1"/>
          </p:nvPr>
        </p:nvSpPr>
        <p:spPr>
          <a:xfrm>
            <a:off x="3808403" y="1341531"/>
            <a:ext cx="347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5"/>
          </p:nvPr>
        </p:nvSpPr>
        <p:spPr>
          <a:xfrm>
            <a:off x="4186421" y="1341180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6"/>
          </p:nvPr>
        </p:nvSpPr>
        <p:spPr>
          <a:xfrm>
            <a:off x="3775897" y="1615831"/>
            <a:ext cx="40962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7" hasCustomPrompt="1"/>
          </p:nvPr>
        </p:nvSpPr>
        <p:spPr>
          <a:xfrm>
            <a:off x="3809853" y="2049115"/>
            <a:ext cx="347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8"/>
          </p:nvPr>
        </p:nvSpPr>
        <p:spPr>
          <a:xfrm>
            <a:off x="4186421" y="2048169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9"/>
          </p:nvPr>
        </p:nvSpPr>
        <p:spPr>
          <a:xfrm>
            <a:off x="3775897" y="2322827"/>
            <a:ext cx="40962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3" hasCustomPrompt="1"/>
          </p:nvPr>
        </p:nvSpPr>
        <p:spPr>
          <a:xfrm>
            <a:off x="3805678" y="2756683"/>
            <a:ext cx="347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14"/>
          </p:nvPr>
        </p:nvSpPr>
        <p:spPr>
          <a:xfrm>
            <a:off x="4186414" y="2755737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5"/>
          </p:nvPr>
        </p:nvSpPr>
        <p:spPr>
          <a:xfrm>
            <a:off x="3775897" y="3030393"/>
            <a:ext cx="40962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6" hasCustomPrompt="1"/>
          </p:nvPr>
        </p:nvSpPr>
        <p:spPr>
          <a:xfrm>
            <a:off x="3805678" y="3455415"/>
            <a:ext cx="347400" cy="2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17"/>
          </p:nvPr>
        </p:nvSpPr>
        <p:spPr>
          <a:xfrm>
            <a:off x="4200108" y="3454397"/>
            <a:ext cx="2510100" cy="2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8"/>
          </p:nvPr>
        </p:nvSpPr>
        <p:spPr>
          <a:xfrm>
            <a:off x="3775897" y="3737388"/>
            <a:ext cx="40962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19" hasCustomPrompt="1"/>
          </p:nvPr>
        </p:nvSpPr>
        <p:spPr>
          <a:xfrm>
            <a:off x="3809253" y="4170650"/>
            <a:ext cx="347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20"/>
          </p:nvPr>
        </p:nvSpPr>
        <p:spPr>
          <a:xfrm>
            <a:off x="4190108" y="4169704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71AB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1"/>
          </p:nvPr>
        </p:nvSpPr>
        <p:spPr>
          <a:xfrm>
            <a:off x="3775897" y="4444362"/>
            <a:ext cx="40962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13"/>
          <p:cNvGrpSpPr/>
          <p:nvPr/>
        </p:nvGrpSpPr>
        <p:grpSpPr>
          <a:xfrm rot="10800000">
            <a:off x="415325" y="1170825"/>
            <a:ext cx="145500" cy="724650"/>
            <a:chOff x="4002600" y="4266450"/>
            <a:chExt cx="145500" cy="724650"/>
          </a:xfrm>
        </p:grpSpPr>
        <p:grpSp>
          <p:nvGrpSpPr>
            <p:cNvPr id="257" name="Google Shape;257;p1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258" name="Google Shape;258;p1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1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0" name="Google Shape;260;p1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261" name="Google Shape;261;p1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3" name="Google Shape;263;p1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264" name="Google Shape;264;p1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66" name="Google Shape;266;p13"/>
          <p:cNvGrpSpPr/>
          <p:nvPr/>
        </p:nvGrpSpPr>
        <p:grpSpPr>
          <a:xfrm rot="10800000">
            <a:off x="8430775" y="3879875"/>
            <a:ext cx="145500" cy="724650"/>
            <a:chOff x="4002600" y="4266450"/>
            <a:chExt cx="145500" cy="724650"/>
          </a:xfrm>
        </p:grpSpPr>
        <p:grpSp>
          <p:nvGrpSpPr>
            <p:cNvPr id="267" name="Google Shape;267;p13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268" name="Google Shape;268;p1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1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0" name="Google Shape;270;p13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271" name="Google Shape;271;p1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1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13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274" name="Google Shape;274;p13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13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276" name="Google Shape;276;p13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13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13"/>
          <p:cNvCxnSpPr/>
          <p:nvPr/>
        </p:nvCxnSpPr>
        <p:spPr>
          <a:xfrm>
            <a:off x="1118525" y="3551850"/>
            <a:ext cx="0" cy="1608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1219025" y="1748775"/>
            <a:ext cx="2768700" cy="16455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10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5400000">
            <a:off x="1508600" y="3612875"/>
            <a:ext cx="145500" cy="724650"/>
            <a:chOff x="4002600" y="4266450"/>
            <a:chExt cx="145500" cy="724650"/>
          </a:xfrm>
        </p:grpSpPr>
        <p:grpSp>
          <p:nvGrpSpPr>
            <p:cNvPr id="283" name="Google Shape;283;p14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284" name="Google Shape;284;p1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1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6" name="Google Shape;286;p14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287" name="Google Shape;287;p1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1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9" name="Google Shape;289;p14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290" name="Google Shape;290;p1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1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292" name="Google Shape;292;p14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14"/>
          <p:cNvCxnSpPr/>
          <p:nvPr/>
        </p:nvCxnSpPr>
        <p:spPr>
          <a:xfrm>
            <a:off x="8576275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14"/>
          <p:cNvCxnSpPr/>
          <p:nvPr/>
        </p:nvCxnSpPr>
        <p:spPr>
          <a:xfrm>
            <a:off x="7950500" y="2571750"/>
            <a:ext cx="119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14"/>
          <p:cNvCxnSpPr/>
          <p:nvPr/>
        </p:nvCxnSpPr>
        <p:spPr>
          <a:xfrm rot="10800000">
            <a:off x="3987575" y="3975200"/>
            <a:ext cx="2654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subTitle" idx="1"/>
          </p:nvPr>
        </p:nvSpPr>
        <p:spPr>
          <a:xfrm>
            <a:off x="1026675" y="2662900"/>
            <a:ext cx="2637900" cy="7263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5"/>
          <p:cNvSpPr txBox="1">
            <a:spLocks noGrp="1"/>
          </p:cNvSpPr>
          <p:nvPr>
            <p:ph type="title"/>
          </p:nvPr>
        </p:nvSpPr>
        <p:spPr>
          <a:xfrm>
            <a:off x="1034838" y="1615100"/>
            <a:ext cx="26379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99" name="Google Shape;299;p15"/>
          <p:cNvCxnSpPr/>
          <p:nvPr/>
        </p:nvCxnSpPr>
        <p:spPr>
          <a:xfrm>
            <a:off x="0" y="2571750"/>
            <a:ext cx="574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15"/>
          <p:cNvCxnSpPr/>
          <p:nvPr/>
        </p:nvCxnSpPr>
        <p:spPr>
          <a:xfrm>
            <a:off x="7081775" y="2571750"/>
            <a:ext cx="2062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1" name="Google Shape;301;p15"/>
          <p:cNvGrpSpPr/>
          <p:nvPr/>
        </p:nvGrpSpPr>
        <p:grpSpPr>
          <a:xfrm rot="5400000">
            <a:off x="640475" y="-76250"/>
            <a:ext cx="145500" cy="724650"/>
            <a:chOff x="4002600" y="4266450"/>
            <a:chExt cx="145500" cy="724650"/>
          </a:xfrm>
        </p:grpSpPr>
        <p:grpSp>
          <p:nvGrpSpPr>
            <p:cNvPr id="302" name="Google Shape;302;p15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303" name="Google Shape;303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5" name="Google Shape;305;p15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306" name="Google Shape;306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8" name="Google Shape;308;p15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309" name="Google Shape;309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11" name="Google Shape;311;p15"/>
          <p:cNvGrpSpPr/>
          <p:nvPr/>
        </p:nvGrpSpPr>
        <p:grpSpPr>
          <a:xfrm rot="10800000">
            <a:off x="8289250" y="3879350"/>
            <a:ext cx="145500" cy="724650"/>
            <a:chOff x="4002600" y="4266450"/>
            <a:chExt cx="145500" cy="724650"/>
          </a:xfrm>
        </p:grpSpPr>
        <p:grpSp>
          <p:nvGrpSpPr>
            <p:cNvPr id="312" name="Google Shape;312;p15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313" name="Google Shape;313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5" name="Google Shape;315;p15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316" name="Google Shape;316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8" name="Google Shape;318;p15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319" name="Google Shape;319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1" name="Google Shape;321;p15"/>
          <p:cNvGrpSpPr/>
          <p:nvPr/>
        </p:nvGrpSpPr>
        <p:grpSpPr>
          <a:xfrm rot="5400000">
            <a:off x="2272875" y="3350000"/>
            <a:ext cx="145500" cy="724650"/>
            <a:chOff x="4002600" y="4266450"/>
            <a:chExt cx="145500" cy="724650"/>
          </a:xfrm>
        </p:grpSpPr>
        <p:grpSp>
          <p:nvGrpSpPr>
            <p:cNvPr id="322" name="Google Shape;322;p15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323" name="Google Shape;323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5" name="Google Shape;325;p15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326" name="Google Shape;326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8" name="Google Shape;328;p15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329" name="Google Shape;329;p1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331" name="Google Shape;331;p15"/>
          <p:cNvCxnSpPr/>
          <p:nvPr/>
        </p:nvCxnSpPr>
        <p:spPr>
          <a:xfrm>
            <a:off x="1983300" y="1358300"/>
            <a:ext cx="2680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ABB5"/>
              </a:buClr>
              <a:buSzPts val="3000"/>
              <a:buFont typeface="Pathway Gothic One"/>
              <a:buNone/>
              <a:defRPr sz="3000">
                <a:solidFill>
                  <a:srgbClr val="71ABB5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8" r:id="rId13"/>
    <p:sldLayoutId id="2147483669" r:id="rId14"/>
    <p:sldLayoutId id="2147483678" r:id="rId15"/>
    <p:sldLayoutId id="2147483679" r:id="rId16"/>
    <p:sldLayoutId id="2147483681" r:id="rId17"/>
    <p:sldLayoutId id="214748368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sarasin@coe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blonde-girl-holding-heart-with-doctor_4514822.htm#page=3&amp;query=disease&amp;position=20/?utm_source=slidesgo_template&amp;utm_medium=referral-link&amp;utm_campaign=sg_resources&amp;utm_content=stories#e5ff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1"/>
          <p:cNvSpPr/>
          <p:nvPr/>
        </p:nvSpPr>
        <p:spPr>
          <a:xfrm>
            <a:off x="4224300" y="552900"/>
            <a:ext cx="4193100" cy="40380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41"/>
          <p:cNvSpPr txBox="1">
            <a:spLocks noGrp="1"/>
          </p:cNvSpPr>
          <p:nvPr>
            <p:ph type="subTitle" idx="1"/>
          </p:nvPr>
        </p:nvSpPr>
        <p:spPr>
          <a:xfrm>
            <a:off x="967663" y="2316600"/>
            <a:ext cx="2444700" cy="5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Harper Sarasin for IASFAA DEI Committee</a:t>
            </a:r>
            <a:endParaRPr dirty="0"/>
          </a:p>
        </p:txBody>
      </p:sp>
      <p:sp>
        <p:nvSpPr>
          <p:cNvPr id="866" name="Google Shape;866;p41"/>
          <p:cNvSpPr txBox="1">
            <a:spLocks noGrp="1"/>
          </p:cNvSpPr>
          <p:nvPr>
            <p:ph type="ctrTitle"/>
          </p:nvPr>
        </p:nvSpPr>
        <p:spPr>
          <a:xfrm>
            <a:off x="5035077" y="552900"/>
            <a:ext cx="3319670" cy="40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rgbClr val="006699"/>
                </a:solidFill>
              </a:rPr>
              <a:t>Trans Day of Remembrance</a:t>
            </a:r>
            <a:endParaRPr sz="5400" dirty="0">
              <a:solidFill>
                <a:srgbClr val="006699"/>
              </a:solidFill>
            </a:endParaRPr>
          </a:p>
        </p:txBody>
      </p:sp>
      <p:cxnSp>
        <p:nvCxnSpPr>
          <p:cNvPr id="867" name="Google Shape;867;p41"/>
          <p:cNvCxnSpPr/>
          <p:nvPr/>
        </p:nvCxnSpPr>
        <p:spPr>
          <a:xfrm>
            <a:off x="7950500" y="2571750"/>
            <a:ext cx="119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8" name="Google Shape;868;p41"/>
          <p:cNvCxnSpPr/>
          <p:nvPr/>
        </p:nvCxnSpPr>
        <p:spPr>
          <a:xfrm>
            <a:off x="5045125" y="0"/>
            <a:ext cx="0" cy="3767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47" y="3029868"/>
            <a:ext cx="3515008" cy="8559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8"/>
          <p:cNvSpPr txBox="1">
            <a:spLocks noGrp="1"/>
          </p:cNvSpPr>
          <p:nvPr>
            <p:ph type="subTitle" idx="1"/>
          </p:nvPr>
        </p:nvSpPr>
        <p:spPr>
          <a:xfrm>
            <a:off x="4681903" y="2908800"/>
            <a:ext cx="1960200" cy="483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Fostering safer communities</a:t>
            </a:r>
            <a:endParaRPr dirty="0"/>
          </a:p>
        </p:txBody>
      </p:sp>
      <p:sp>
        <p:nvSpPr>
          <p:cNvPr id="1018" name="Google Shape;1018;p48"/>
          <p:cNvSpPr txBox="1">
            <a:spLocks noGrp="1"/>
          </p:cNvSpPr>
          <p:nvPr>
            <p:ph type="title"/>
          </p:nvPr>
        </p:nvSpPr>
        <p:spPr>
          <a:xfrm>
            <a:off x="4624903" y="1721930"/>
            <a:ext cx="20742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rest of the year</a:t>
            </a:r>
            <a:endParaRPr dirty="0"/>
          </a:p>
        </p:txBody>
      </p:sp>
      <p:sp>
        <p:nvSpPr>
          <p:cNvPr id="1019" name="Google Shape;1019;p48"/>
          <p:cNvSpPr txBox="1">
            <a:spLocks noGrp="1"/>
          </p:cNvSpPr>
          <p:nvPr>
            <p:ph type="title" idx="2"/>
          </p:nvPr>
        </p:nvSpPr>
        <p:spPr>
          <a:xfrm>
            <a:off x="2347638" y="1751700"/>
            <a:ext cx="1600200" cy="16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1020" name="Google Shape;1020;p48"/>
          <p:cNvGrpSpPr/>
          <p:nvPr/>
        </p:nvGrpSpPr>
        <p:grpSpPr>
          <a:xfrm rot="10800000">
            <a:off x="4325096" y="2209430"/>
            <a:ext cx="145500" cy="724650"/>
            <a:chOff x="4002600" y="4266450"/>
            <a:chExt cx="145500" cy="724650"/>
          </a:xfrm>
        </p:grpSpPr>
        <p:grpSp>
          <p:nvGrpSpPr>
            <p:cNvPr id="1021" name="Google Shape;1021;p48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022" name="Google Shape;1022;p4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4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4" name="Google Shape;1024;p48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025" name="Google Shape;1025;p4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4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7" name="Google Shape;1027;p48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028" name="Google Shape;1028;p4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4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3888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61"/>
          <p:cNvSpPr txBox="1">
            <a:spLocks noGrp="1"/>
          </p:cNvSpPr>
          <p:nvPr>
            <p:ph type="title"/>
          </p:nvPr>
        </p:nvSpPr>
        <p:spPr>
          <a:xfrm>
            <a:off x="2401950" y="1107150"/>
            <a:ext cx="4310700" cy="29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THE SMALLEST MOMENTS HAVE THE LARGEST IMPACT</a:t>
            </a:r>
            <a:endParaRPr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5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DOS AND DON’TS</a:t>
            </a:r>
            <a:endParaRPr dirty="0"/>
          </a:p>
        </p:txBody>
      </p:sp>
      <p:sp>
        <p:nvSpPr>
          <p:cNvPr id="1300" name="Google Shape;1300;p58"/>
          <p:cNvSpPr txBox="1">
            <a:spLocks noGrp="1"/>
          </p:cNvSpPr>
          <p:nvPr>
            <p:ph type="body" idx="1"/>
          </p:nvPr>
        </p:nvSpPr>
        <p:spPr>
          <a:xfrm>
            <a:off x="1335125" y="1787689"/>
            <a:ext cx="3032400" cy="2783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Ask a trans person their deadname</a:t>
            </a:r>
            <a:r>
              <a:rPr lang="en" sz="1200" dirty="0"/>
              <a:t/>
            </a:r>
            <a:br>
              <a:rPr lang="en" sz="1200" dirty="0"/>
            </a:b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“I’m trying, it’s just hard for me to remember”</a:t>
            </a:r>
            <a:r>
              <a:rPr lang="en" sz="1200" dirty="0"/>
              <a:t/>
            </a:r>
            <a:br>
              <a:rPr lang="en" sz="1200" dirty="0"/>
            </a:b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Make a scene apologizing</a:t>
            </a:r>
            <a:br>
              <a:rPr lang="en" sz="1200" dirty="0" smtClean="0"/>
            </a:br>
            <a:endParaRPr lang="en"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Expect emotional labor from trans people you know (especially without compensation)</a:t>
            </a:r>
            <a:endParaRPr sz="1200" dirty="0"/>
          </a:p>
        </p:txBody>
      </p:sp>
      <p:sp>
        <p:nvSpPr>
          <p:cNvPr id="1301" name="Google Shape;1301;p58"/>
          <p:cNvSpPr txBox="1">
            <a:spLocks noGrp="1"/>
          </p:cNvSpPr>
          <p:nvPr>
            <p:ph type="body" idx="2"/>
          </p:nvPr>
        </p:nvSpPr>
        <p:spPr>
          <a:xfrm>
            <a:off x="4776475" y="1787689"/>
            <a:ext cx="3032400" cy="2783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Make space for people to try new names and pronouns</a:t>
            </a:r>
            <a:r>
              <a:rPr lang="en" sz="1200" dirty="0"/>
              <a:t/>
            </a:r>
            <a:br>
              <a:rPr lang="en" sz="1200" dirty="0"/>
            </a:b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Educate yourself</a:t>
            </a:r>
            <a:r>
              <a:rPr lang="en" sz="1200" dirty="0"/>
              <a:t/>
            </a:r>
            <a:br>
              <a:rPr lang="en" sz="1200" dirty="0"/>
            </a:b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Speak up against transphobia and gender discrimination</a:t>
            </a:r>
            <a:r>
              <a:rPr lang="en" sz="1200" dirty="0"/>
              <a:t/>
            </a:r>
            <a:br>
              <a:rPr lang="en" sz="1200" dirty="0"/>
            </a:b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 smtClean="0"/>
              <a:t>Ask questions politely and respect people’s boundaries</a:t>
            </a:r>
            <a:endParaRPr sz="1200" dirty="0"/>
          </a:p>
        </p:txBody>
      </p:sp>
      <p:grpSp>
        <p:nvGrpSpPr>
          <p:cNvPr id="1302" name="Google Shape;1302;p58"/>
          <p:cNvGrpSpPr/>
          <p:nvPr/>
        </p:nvGrpSpPr>
        <p:grpSpPr>
          <a:xfrm>
            <a:off x="6072346" y="1131492"/>
            <a:ext cx="440658" cy="440658"/>
            <a:chOff x="1487200" y="4993750"/>
            <a:chExt cx="483125" cy="483125"/>
          </a:xfrm>
        </p:grpSpPr>
        <p:sp>
          <p:nvSpPr>
            <p:cNvPr id="1303" name="Google Shape;1303;p58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4" name="Google Shape;1304;p58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05" name="Google Shape;1305;p58"/>
          <p:cNvGrpSpPr/>
          <p:nvPr/>
        </p:nvGrpSpPr>
        <p:grpSpPr>
          <a:xfrm>
            <a:off x="2630999" y="1131492"/>
            <a:ext cx="440658" cy="440658"/>
            <a:chOff x="2081650" y="4993750"/>
            <a:chExt cx="483125" cy="483125"/>
          </a:xfrm>
        </p:grpSpPr>
        <p:sp>
          <p:nvSpPr>
            <p:cNvPr id="1306" name="Google Shape;1306;p58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07" name="Google Shape;1307;p58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6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GENDER TERMS TO KNOW</a:t>
            </a:r>
            <a:endParaRPr dirty="0"/>
          </a:p>
        </p:txBody>
      </p:sp>
      <p:sp>
        <p:nvSpPr>
          <p:cNvPr id="1487" name="Google Shape;1487;p67"/>
          <p:cNvSpPr txBox="1">
            <a:spLocks noGrp="1"/>
          </p:cNvSpPr>
          <p:nvPr>
            <p:ph type="body" idx="1"/>
          </p:nvPr>
        </p:nvSpPr>
        <p:spPr>
          <a:xfrm>
            <a:off x="1297350" y="1280550"/>
            <a:ext cx="4863900" cy="30945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 smtClean="0"/>
              <a:t>AFAB: Assigned Female At Birth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 smtClean="0"/>
              <a:t>AMAB: Assigned Male At Birth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endParaRPr lang="en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 smtClean="0"/>
              <a:t>Cisgender: Identifying with the gender assigned at birth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 smtClean="0"/>
              <a:t>FTM: Female To Male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 smtClean="0"/>
              <a:t>MTF: Male To Female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 smtClean="0"/>
              <a:t>HRT: Hormone Replacement Therapy</a:t>
            </a:r>
            <a:r>
              <a:rPr lang="en" dirty="0"/>
              <a:t/>
            </a:r>
            <a:br>
              <a:rPr lang="en" dirty="0"/>
            </a:br>
            <a:endParaRPr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dirty="0" smtClean="0"/>
              <a:t>Deadname: The name a transgender person was called before transitioning.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6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GENDER TERMS TO KNOW</a:t>
            </a:r>
            <a:endParaRPr dirty="0"/>
          </a:p>
        </p:txBody>
      </p:sp>
      <p:sp>
        <p:nvSpPr>
          <p:cNvPr id="1467" name="Google Shape;1467;p66"/>
          <p:cNvSpPr txBox="1">
            <a:spLocks noGrp="1"/>
          </p:cNvSpPr>
          <p:nvPr>
            <p:ph type="title" idx="2"/>
          </p:nvPr>
        </p:nvSpPr>
        <p:spPr>
          <a:xfrm>
            <a:off x="971788" y="2989975"/>
            <a:ext cx="1562100" cy="3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Transgender</a:t>
            </a:r>
            <a:endParaRPr dirty="0"/>
          </a:p>
        </p:txBody>
      </p:sp>
      <p:sp>
        <p:nvSpPr>
          <p:cNvPr id="1468" name="Google Shape;1468;p66"/>
          <p:cNvSpPr txBox="1">
            <a:spLocks noGrp="1"/>
          </p:cNvSpPr>
          <p:nvPr>
            <p:ph type="subTitle" idx="1"/>
          </p:nvPr>
        </p:nvSpPr>
        <p:spPr>
          <a:xfrm>
            <a:off x="778738" y="3422050"/>
            <a:ext cx="1948200" cy="782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Identifying with a gender other than the one assigned at birth</a:t>
            </a:r>
            <a:endParaRPr dirty="0"/>
          </a:p>
        </p:txBody>
      </p:sp>
      <p:sp>
        <p:nvSpPr>
          <p:cNvPr id="1469" name="Google Shape;1469;p66"/>
          <p:cNvSpPr txBox="1">
            <a:spLocks noGrp="1"/>
          </p:cNvSpPr>
          <p:nvPr>
            <p:ph type="title" idx="3"/>
          </p:nvPr>
        </p:nvSpPr>
        <p:spPr>
          <a:xfrm>
            <a:off x="3790912" y="2989975"/>
            <a:ext cx="1562100" cy="3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Non-binary</a:t>
            </a:r>
            <a:endParaRPr dirty="0"/>
          </a:p>
        </p:txBody>
      </p:sp>
      <p:sp>
        <p:nvSpPr>
          <p:cNvPr id="1470" name="Google Shape;1470;p66"/>
          <p:cNvSpPr txBox="1">
            <a:spLocks noGrp="1"/>
          </p:cNvSpPr>
          <p:nvPr>
            <p:ph type="subTitle" idx="4"/>
          </p:nvPr>
        </p:nvSpPr>
        <p:spPr>
          <a:xfrm>
            <a:off x="3597863" y="3421675"/>
            <a:ext cx="1948200" cy="782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Identifying with a gender outside of the male-female binary</a:t>
            </a:r>
            <a:endParaRPr dirty="0"/>
          </a:p>
        </p:txBody>
      </p:sp>
      <p:sp>
        <p:nvSpPr>
          <p:cNvPr id="1471" name="Google Shape;1471;p66"/>
          <p:cNvSpPr txBox="1">
            <a:spLocks noGrp="1"/>
          </p:cNvSpPr>
          <p:nvPr>
            <p:ph type="title" idx="5"/>
          </p:nvPr>
        </p:nvSpPr>
        <p:spPr>
          <a:xfrm>
            <a:off x="6610037" y="2989975"/>
            <a:ext cx="1562100" cy="3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Agender</a:t>
            </a:r>
            <a:endParaRPr dirty="0"/>
          </a:p>
        </p:txBody>
      </p:sp>
      <p:sp>
        <p:nvSpPr>
          <p:cNvPr id="1472" name="Google Shape;1472;p66"/>
          <p:cNvSpPr txBox="1">
            <a:spLocks noGrp="1"/>
          </p:cNvSpPr>
          <p:nvPr>
            <p:ph type="subTitle" idx="6"/>
          </p:nvPr>
        </p:nvSpPr>
        <p:spPr>
          <a:xfrm>
            <a:off x="6417073" y="3421752"/>
            <a:ext cx="1948200" cy="782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Not identifying with any gender</a:t>
            </a:r>
            <a:endParaRPr dirty="0"/>
          </a:p>
        </p:txBody>
      </p:sp>
      <p:sp>
        <p:nvSpPr>
          <p:cNvPr id="1473" name="Google Shape;1473;p66"/>
          <p:cNvSpPr/>
          <p:nvPr/>
        </p:nvSpPr>
        <p:spPr>
          <a:xfrm>
            <a:off x="1078575" y="1473361"/>
            <a:ext cx="1348500" cy="1298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4" name="Google Shape;1474;p6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02" y="1622351"/>
            <a:ext cx="1178870" cy="100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p66"/>
          <p:cNvSpPr/>
          <p:nvPr/>
        </p:nvSpPr>
        <p:spPr>
          <a:xfrm>
            <a:off x="3897700" y="1473361"/>
            <a:ext cx="1348500" cy="1298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8" name="Google Shape;1478;p6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99" y="1622351"/>
            <a:ext cx="1192949" cy="100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79" name="Google Shape;1479;p66"/>
          <p:cNvSpPr/>
          <p:nvPr/>
        </p:nvSpPr>
        <p:spPr>
          <a:xfrm>
            <a:off x="6716825" y="1473361"/>
            <a:ext cx="1348500" cy="1298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1" name="Google Shape;1481;p6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02" y="1622351"/>
            <a:ext cx="1163407" cy="1000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GENDER TERMS TO KNOW</a:t>
            </a:r>
            <a:endParaRPr dirty="0"/>
          </a:p>
        </p:txBody>
      </p:sp>
      <p:sp>
        <p:nvSpPr>
          <p:cNvPr id="1262" name="Google Shape;1262;p57"/>
          <p:cNvSpPr txBox="1">
            <a:spLocks noGrp="1"/>
          </p:cNvSpPr>
          <p:nvPr>
            <p:ph type="title" idx="2"/>
          </p:nvPr>
        </p:nvSpPr>
        <p:spPr>
          <a:xfrm>
            <a:off x="5449316" y="1286964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Genderfluid</a:t>
            </a:r>
            <a:endParaRPr dirty="0"/>
          </a:p>
        </p:txBody>
      </p:sp>
      <p:sp>
        <p:nvSpPr>
          <p:cNvPr id="1263" name="Google Shape;1263;p57"/>
          <p:cNvSpPr txBox="1">
            <a:spLocks noGrp="1"/>
          </p:cNvSpPr>
          <p:nvPr>
            <p:ph type="subTitle" idx="1"/>
          </p:nvPr>
        </p:nvSpPr>
        <p:spPr>
          <a:xfrm>
            <a:off x="5451099" y="1597025"/>
            <a:ext cx="2433943" cy="1066662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Gender identity that changes across time between varying binary or non-binary genders</a:t>
            </a:r>
            <a:endParaRPr dirty="0"/>
          </a:p>
        </p:txBody>
      </p:sp>
      <p:sp>
        <p:nvSpPr>
          <p:cNvPr id="1264" name="Google Shape;1264;p57"/>
          <p:cNvSpPr txBox="1">
            <a:spLocks noGrp="1"/>
          </p:cNvSpPr>
          <p:nvPr>
            <p:ph type="title" idx="3"/>
          </p:nvPr>
        </p:nvSpPr>
        <p:spPr>
          <a:xfrm>
            <a:off x="2347010" y="3163656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Genderqueer</a:t>
            </a:r>
            <a:endParaRPr dirty="0"/>
          </a:p>
        </p:txBody>
      </p:sp>
      <p:sp>
        <p:nvSpPr>
          <p:cNvPr id="1265" name="Google Shape;1265;p57"/>
          <p:cNvSpPr txBox="1">
            <a:spLocks noGrp="1"/>
          </p:cNvSpPr>
          <p:nvPr>
            <p:ph type="subTitle" idx="4"/>
          </p:nvPr>
        </p:nvSpPr>
        <p:spPr>
          <a:xfrm>
            <a:off x="1243090" y="3608138"/>
            <a:ext cx="2460520" cy="7248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Another umbrella term for folks who do not identify as cisgender, and usually identify outside/beyond the male-female binary</a:t>
            </a:r>
            <a:endParaRPr dirty="0"/>
          </a:p>
        </p:txBody>
      </p:sp>
      <p:sp>
        <p:nvSpPr>
          <p:cNvPr id="1266" name="Google Shape;1266;p57"/>
          <p:cNvSpPr/>
          <p:nvPr/>
        </p:nvSpPr>
        <p:spPr>
          <a:xfrm>
            <a:off x="3905413" y="1155350"/>
            <a:ext cx="1348500" cy="1298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9" name="Google Shape;1269;p5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38" y="1236999"/>
            <a:ext cx="1178872" cy="113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57"/>
          <p:cNvSpPr/>
          <p:nvPr/>
        </p:nvSpPr>
        <p:spPr>
          <a:xfrm>
            <a:off x="3905413" y="3031700"/>
            <a:ext cx="1348500" cy="1298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3" name="Google Shape;1273;p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38" y="3110250"/>
            <a:ext cx="1178872" cy="11370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4" name="Google Shape;1274;p57"/>
          <p:cNvGrpSpPr/>
          <p:nvPr/>
        </p:nvGrpSpPr>
        <p:grpSpPr>
          <a:xfrm rot="10800000">
            <a:off x="5406313" y="3318563"/>
            <a:ext cx="145500" cy="724650"/>
            <a:chOff x="4002600" y="4266450"/>
            <a:chExt cx="145500" cy="724650"/>
          </a:xfrm>
        </p:grpSpPr>
        <p:grpSp>
          <p:nvGrpSpPr>
            <p:cNvPr id="1275" name="Google Shape;1275;p57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276" name="Google Shape;1276;p57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57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78" name="Google Shape;1278;p57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279" name="Google Shape;1279;p57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57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81" name="Google Shape;1281;p57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282" name="Google Shape;1282;p57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57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1284" name="Google Shape;1284;p57"/>
          <p:cNvCxnSpPr/>
          <p:nvPr/>
        </p:nvCxnSpPr>
        <p:spPr>
          <a:xfrm>
            <a:off x="3905525" y="2742800"/>
            <a:ext cx="1348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85" name="Google Shape;1285;p57"/>
          <p:cNvGrpSpPr/>
          <p:nvPr/>
        </p:nvGrpSpPr>
        <p:grpSpPr>
          <a:xfrm rot="10800000">
            <a:off x="3607513" y="1442075"/>
            <a:ext cx="145500" cy="724650"/>
            <a:chOff x="4002600" y="4266450"/>
            <a:chExt cx="145500" cy="724650"/>
          </a:xfrm>
        </p:grpSpPr>
        <p:grpSp>
          <p:nvGrpSpPr>
            <p:cNvPr id="1286" name="Google Shape;1286;p57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287" name="Google Shape;1287;p57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57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89" name="Google Shape;1289;p57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290" name="Google Shape;1290;p57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57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2" name="Google Shape;1292;p57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293" name="Google Shape;1293;p57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57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65"/>
          <p:cNvSpPr txBox="1">
            <a:spLocks noGrp="1"/>
          </p:cNvSpPr>
          <p:nvPr>
            <p:ph type="title"/>
          </p:nvPr>
        </p:nvSpPr>
        <p:spPr>
          <a:xfrm flipH="1">
            <a:off x="2329525" y="1721930"/>
            <a:ext cx="20742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 Loving Memory</a:t>
            </a:r>
            <a:endParaRPr dirty="0"/>
          </a:p>
        </p:txBody>
      </p:sp>
      <p:sp>
        <p:nvSpPr>
          <p:cNvPr id="1450" name="Google Shape;1450;p65"/>
          <p:cNvSpPr txBox="1">
            <a:spLocks noGrp="1"/>
          </p:cNvSpPr>
          <p:nvPr>
            <p:ph type="title" idx="2"/>
          </p:nvPr>
        </p:nvSpPr>
        <p:spPr>
          <a:xfrm flipH="1">
            <a:off x="5196163" y="1751700"/>
            <a:ext cx="1600200" cy="16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451" name="Google Shape;1451;p65"/>
          <p:cNvSpPr txBox="1">
            <a:spLocks noGrp="1"/>
          </p:cNvSpPr>
          <p:nvPr>
            <p:ph type="subTitle" idx="1"/>
          </p:nvPr>
        </p:nvSpPr>
        <p:spPr>
          <a:xfrm flipH="1">
            <a:off x="1783893" y="2934080"/>
            <a:ext cx="2619832" cy="483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Say their names</a:t>
            </a:r>
            <a:endParaRPr dirty="0"/>
          </a:p>
        </p:txBody>
      </p:sp>
      <p:grpSp>
        <p:nvGrpSpPr>
          <p:cNvPr id="1452" name="Google Shape;1452;p65"/>
          <p:cNvGrpSpPr/>
          <p:nvPr/>
        </p:nvGrpSpPr>
        <p:grpSpPr>
          <a:xfrm rot="10800000" flipH="1">
            <a:off x="4643629" y="2209430"/>
            <a:ext cx="145500" cy="724650"/>
            <a:chOff x="4002600" y="4266450"/>
            <a:chExt cx="145500" cy="724650"/>
          </a:xfrm>
        </p:grpSpPr>
        <p:grpSp>
          <p:nvGrpSpPr>
            <p:cNvPr id="1453" name="Google Shape;1453;p65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454" name="Google Shape;1454;p6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6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56" name="Google Shape;1456;p65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457" name="Google Shape;1457;p6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6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59" name="Google Shape;1459;p65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460" name="Google Shape;1460;p6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6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61967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7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THOSE LOST IN 2021</a:t>
            </a:r>
            <a:endParaRPr dirty="0"/>
          </a:p>
        </p:txBody>
      </p:sp>
      <p:sp>
        <p:nvSpPr>
          <p:cNvPr id="1583" name="Google Shape;1583;p73"/>
          <p:cNvSpPr txBox="1">
            <a:spLocks noGrp="1"/>
          </p:cNvSpPr>
          <p:nvPr>
            <p:ph type="body" idx="1"/>
          </p:nvPr>
        </p:nvSpPr>
        <p:spPr>
          <a:xfrm>
            <a:off x="713225" y="1017700"/>
            <a:ext cx="3711900" cy="3586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err="1" smtClean="0">
                <a:solidFill>
                  <a:schemeClr val="accent5"/>
                </a:solidFill>
                <a:uFill>
                  <a:noFill/>
                </a:uFill>
              </a:rPr>
              <a:t>Marquiisha</a:t>
            </a: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 Lawrence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Jo Acker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Jessi Hart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Mel Groves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Royal Poetical Starz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Kier Solomon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Brianna Ulmer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Disaya Monaee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Pooh Johnson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Miss CoCo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Shai Vanderpump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Taya Ashton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EJ Boykin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Zoella Martinez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Tierramarie Lewis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Oliver “Ollie” Taylor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Poe Delwyn Black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Serenity Hollis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Danny Henson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Sophie Vasquez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Whispering Wind Bear Spirit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Thomas Hardin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1584" name="Google Shape;1584;p73"/>
          <p:cNvSpPr txBox="1">
            <a:spLocks noGrp="1"/>
          </p:cNvSpPr>
          <p:nvPr>
            <p:ph type="body" idx="2"/>
          </p:nvPr>
        </p:nvSpPr>
        <p:spPr>
          <a:xfrm>
            <a:off x="4718825" y="1017825"/>
            <a:ext cx="3711900" cy="3586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Keri Washington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Tiffany Thomas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Iris Santos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Natalia Smut Lopez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err="1" smtClean="0">
                <a:solidFill>
                  <a:schemeClr val="accent5"/>
                </a:solidFill>
                <a:uFill>
                  <a:noFill/>
                </a:uFill>
              </a:rPr>
              <a:t>Jahaira</a:t>
            </a: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 </a:t>
            </a:r>
            <a:r>
              <a:rPr lang="en-US" sz="1100" dirty="0" err="1" smtClean="0">
                <a:solidFill>
                  <a:schemeClr val="accent5"/>
                </a:solidFill>
                <a:uFill>
                  <a:noFill/>
                </a:uFill>
              </a:rPr>
              <a:t>DeAlto</a:t>
            </a: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 Balenciaga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Tiara Banks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Remy Fennell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Dominique </a:t>
            </a:r>
            <a:r>
              <a:rPr lang="en-US" sz="1100" dirty="0" err="1" smtClean="0">
                <a:solidFill>
                  <a:schemeClr val="accent5"/>
                </a:solidFill>
                <a:uFill>
                  <a:noFill/>
                </a:uFill>
              </a:rPr>
              <a:t>Lucious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Jaida Peterson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100" dirty="0" err="1" smtClean="0">
                <a:solidFill>
                  <a:schemeClr val="accent5"/>
                </a:solidFill>
                <a:uFill>
                  <a:noFill/>
                </a:uFill>
              </a:rPr>
              <a:t>Rayanna</a:t>
            </a: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 Pardo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100" dirty="0" smtClean="0">
                <a:solidFill>
                  <a:schemeClr val="accent5"/>
                </a:solidFill>
                <a:uFill>
                  <a:noFill/>
                </a:uFill>
              </a:rPr>
              <a:t>Diamond Kyree Sanders</a:t>
            </a:r>
            <a:endParaRPr sz="1100" dirty="0">
              <a:solidFill>
                <a:schemeClr val="accent5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Aidelen Evans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Jenna Franks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Jasmine Canady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Jeffery “JJ” Bright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Chyna Carillo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Alexus “Kimmy Icon” Braxton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Fifty Bandz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Dominique Jackson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Bianca “Muffin” Bankz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Samuel Damian Edmund Valentin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dirty="0" smtClean="0">
                <a:solidFill>
                  <a:schemeClr val="accent5"/>
                </a:solidFill>
                <a:uFill>
                  <a:noFill/>
                </a:uFill>
              </a:rPr>
              <a:t>Tyianna “Davarea” Alexander</a:t>
            </a:r>
            <a:endParaRPr sz="11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62"/>
          <p:cNvSpPr txBox="1">
            <a:spLocks noGrp="1"/>
          </p:cNvSpPr>
          <p:nvPr>
            <p:ph type="title"/>
          </p:nvPr>
        </p:nvSpPr>
        <p:spPr>
          <a:xfrm>
            <a:off x="1034838" y="1615100"/>
            <a:ext cx="26379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Questions?</a:t>
            </a:r>
            <a:endParaRPr dirty="0"/>
          </a:p>
        </p:txBody>
      </p:sp>
      <p:sp>
        <p:nvSpPr>
          <p:cNvPr id="1408" name="Google Shape;1408;p62"/>
          <p:cNvSpPr txBox="1">
            <a:spLocks noGrp="1"/>
          </p:cNvSpPr>
          <p:nvPr>
            <p:ph type="subTitle" idx="1"/>
          </p:nvPr>
        </p:nvSpPr>
        <p:spPr>
          <a:xfrm>
            <a:off x="1026675" y="2662900"/>
            <a:ext cx="2637900" cy="7263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hlinkClick r:id="rId3"/>
              </a:rPr>
              <a:t>hsarasin@coe.edu</a:t>
            </a:r>
            <a:endParaRPr lang="en" dirty="0" smtClean="0"/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319-399-8540</a:t>
            </a:r>
            <a:endParaRPr dirty="0"/>
          </a:p>
        </p:txBody>
      </p:sp>
      <p:sp>
        <p:nvSpPr>
          <p:cNvPr id="1409" name="Google Shape;1409;p62"/>
          <p:cNvSpPr/>
          <p:nvPr/>
        </p:nvSpPr>
        <p:spPr>
          <a:xfrm>
            <a:off x="3916751" y="539500"/>
            <a:ext cx="4220100" cy="4064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0" name="Google Shape;1410;p6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1784697"/>
            <a:ext cx="3689930" cy="2276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2" name="Google Shape;1412;p62"/>
          <p:cNvCxnSpPr/>
          <p:nvPr/>
        </p:nvCxnSpPr>
        <p:spPr>
          <a:xfrm>
            <a:off x="7081775" y="2571750"/>
            <a:ext cx="20622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3" name="Google Shape;1413;p62"/>
          <p:cNvCxnSpPr/>
          <p:nvPr/>
        </p:nvCxnSpPr>
        <p:spPr>
          <a:xfrm>
            <a:off x="1983300" y="1358300"/>
            <a:ext cx="2680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7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590" name="Google Shape;1590;p74"/>
          <p:cNvSpPr txBox="1">
            <a:spLocks noGrp="1"/>
          </p:cNvSpPr>
          <p:nvPr>
            <p:ph type="body" idx="1"/>
          </p:nvPr>
        </p:nvSpPr>
        <p:spPr>
          <a:xfrm>
            <a:off x="713224" y="1119650"/>
            <a:ext cx="5548427" cy="34842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lvl="0" indent="-298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bg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smtClean="0">
                <a:solidFill>
                  <a:schemeClr val="bg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www.glaad.org/tdor</a:t>
            </a:r>
          </a:p>
          <a:p>
            <a:pPr lvl="0" indent="-298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smtClean="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www.glaad.org/blog/tdor-memoriam</a:t>
            </a:r>
          </a:p>
          <a:p>
            <a:pPr lvl="0" indent="-298450"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https://www.thetrevorproject.org/survey-2021</a:t>
            </a:r>
            <a:r>
              <a:rPr lang="en-US" dirty="0" smtClean="0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/</a:t>
            </a:r>
          </a:p>
          <a:p>
            <a:pPr lvl="0" indent="-298450">
              <a:lnSpc>
                <a:spcPct val="200000"/>
              </a:lnSpc>
              <a:buClr>
                <a:schemeClr val="dk1"/>
              </a:buClr>
              <a:buSzPts val="1100"/>
            </a:pPr>
            <a:endParaRPr lang="en-US" dirty="0" smtClean="0">
              <a:solidFill>
                <a:schemeClr val="bg2"/>
              </a:solidFill>
              <a:uFill>
                <a:noFill/>
              </a:uFill>
              <a:hlinkClick r:id="rId3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10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880" name="Google Shape;880;p43"/>
          <p:cNvSpPr txBox="1">
            <a:spLocks noGrp="1"/>
          </p:cNvSpPr>
          <p:nvPr>
            <p:ph type="subTitle" idx="1"/>
          </p:nvPr>
        </p:nvSpPr>
        <p:spPr>
          <a:xfrm>
            <a:off x="3775897" y="1046398"/>
            <a:ext cx="4096200" cy="219900"/>
          </a:xfrm>
          <a:prstGeom prst="rect">
            <a:avLst/>
          </a:prstGeom>
        </p:spPr>
        <p:txBody>
          <a:bodyPr spcFirstLastPara="1" wrap="square" lIns="91425" tIns="17372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Why TDOR exists</a:t>
            </a:r>
            <a:endParaRPr dirty="0"/>
          </a:p>
        </p:txBody>
      </p:sp>
      <p:sp>
        <p:nvSpPr>
          <p:cNvPr id="881" name="Google Shape;881;p43"/>
          <p:cNvSpPr txBox="1">
            <a:spLocks noGrp="1"/>
          </p:cNvSpPr>
          <p:nvPr>
            <p:ph type="title" idx="2"/>
          </p:nvPr>
        </p:nvSpPr>
        <p:spPr>
          <a:xfrm>
            <a:off x="3785433" y="673285"/>
            <a:ext cx="347400" cy="21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82" name="Google Shape;882;p43"/>
          <p:cNvSpPr txBox="1">
            <a:spLocks noGrp="1"/>
          </p:cNvSpPr>
          <p:nvPr>
            <p:ph type="title" idx="3"/>
          </p:nvPr>
        </p:nvSpPr>
        <p:spPr>
          <a:xfrm>
            <a:off x="4199508" y="667750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</a:t>
            </a:r>
            <a:endParaRPr dirty="0"/>
          </a:p>
        </p:txBody>
      </p:sp>
      <p:sp>
        <p:nvSpPr>
          <p:cNvPr id="883" name="Google Shape;883;p43"/>
          <p:cNvSpPr txBox="1">
            <a:spLocks noGrp="1"/>
          </p:cNvSpPr>
          <p:nvPr>
            <p:ph type="title" idx="4"/>
          </p:nvPr>
        </p:nvSpPr>
        <p:spPr>
          <a:xfrm>
            <a:off x="3808403" y="1612113"/>
            <a:ext cx="347400" cy="220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84" name="Google Shape;884;p43"/>
          <p:cNvSpPr txBox="1">
            <a:spLocks noGrp="1"/>
          </p:cNvSpPr>
          <p:nvPr>
            <p:ph type="title" idx="5"/>
          </p:nvPr>
        </p:nvSpPr>
        <p:spPr>
          <a:xfrm>
            <a:off x="4186420" y="1627455"/>
            <a:ext cx="2790849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Do I Do With This Day?</a:t>
            </a:r>
            <a:endParaRPr dirty="0"/>
          </a:p>
        </p:txBody>
      </p:sp>
      <p:sp>
        <p:nvSpPr>
          <p:cNvPr id="885" name="Google Shape;885;p43"/>
          <p:cNvSpPr txBox="1">
            <a:spLocks noGrp="1"/>
          </p:cNvSpPr>
          <p:nvPr>
            <p:ph type="title" idx="7"/>
          </p:nvPr>
        </p:nvSpPr>
        <p:spPr>
          <a:xfrm>
            <a:off x="3808403" y="2650511"/>
            <a:ext cx="347400" cy="220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886" name="Google Shape;886;p43"/>
          <p:cNvSpPr txBox="1">
            <a:spLocks noGrp="1"/>
          </p:cNvSpPr>
          <p:nvPr>
            <p:ph type="title" idx="8"/>
          </p:nvPr>
        </p:nvSpPr>
        <p:spPr>
          <a:xfrm>
            <a:off x="4199508" y="2668776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Rest of the Year</a:t>
            </a:r>
            <a:endParaRPr dirty="0"/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 idx="13"/>
          </p:nvPr>
        </p:nvSpPr>
        <p:spPr>
          <a:xfrm>
            <a:off x="3808403" y="3704418"/>
            <a:ext cx="347400" cy="220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888" name="Google Shape;888;p43"/>
          <p:cNvSpPr txBox="1">
            <a:spLocks noGrp="1"/>
          </p:cNvSpPr>
          <p:nvPr>
            <p:ph type="title" idx="14"/>
          </p:nvPr>
        </p:nvSpPr>
        <p:spPr>
          <a:xfrm>
            <a:off x="4186420" y="3702094"/>
            <a:ext cx="25101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 Loving Memory</a:t>
            </a:r>
            <a:endParaRPr dirty="0"/>
          </a:p>
        </p:txBody>
      </p:sp>
      <p:sp>
        <p:nvSpPr>
          <p:cNvPr id="889" name="Google Shape;889;p43"/>
          <p:cNvSpPr txBox="1">
            <a:spLocks noGrp="1"/>
          </p:cNvSpPr>
          <p:nvPr>
            <p:ph type="subTitle" idx="6"/>
          </p:nvPr>
        </p:nvSpPr>
        <p:spPr>
          <a:xfrm>
            <a:off x="3785433" y="2066233"/>
            <a:ext cx="4096200" cy="219900"/>
          </a:xfrm>
          <a:prstGeom prst="rect">
            <a:avLst/>
          </a:prstGeom>
        </p:spPr>
        <p:txBody>
          <a:bodyPr spcFirstLastPara="1" wrap="square" lIns="91425" tIns="17372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Honoring TDOR</a:t>
            </a:r>
            <a:endParaRPr dirty="0"/>
          </a:p>
        </p:txBody>
      </p:sp>
      <p:sp>
        <p:nvSpPr>
          <p:cNvPr id="890" name="Google Shape;890;p43"/>
          <p:cNvSpPr txBox="1">
            <a:spLocks noGrp="1"/>
          </p:cNvSpPr>
          <p:nvPr>
            <p:ph type="subTitle" idx="9"/>
          </p:nvPr>
        </p:nvSpPr>
        <p:spPr>
          <a:xfrm>
            <a:off x="3808403" y="3101570"/>
            <a:ext cx="4096200" cy="219900"/>
          </a:xfrm>
          <a:prstGeom prst="rect">
            <a:avLst/>
          </a:prstGeom>
        </p:spPr>
        <p:txBody>
          <a:bodyPr spcFirstLastPara="1" wrap="square" lIns="91425" tIns="17372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Allyship year round</a:t>
            </a:r>
            <a:endParaRPr dirty="0"/>
          </a:p>
        </p:txBody>
      </p:sp>
      <p:sp>
        <p:nvSpPr>
          <p:cNvPr id="891" name="Google Shape;891;p43"/>
          <p:cNvSpPr txBox="1">
            <a:spLocks noGrp="1"/>
          </p:cNvSpPr>
          <p:nvPr>
            <p:ph type="subTitle" idx="15"/>
          </p:nvPr>
        </p:nvSpPr>
        <p:spPr>
          <a:xfrm>
            <a:off x="3775897" y="4136250"/>
            <a:ext cx="4096200" cy="219900"/>
          </a:xfrm>
          <a:prstGeom prst="rect">
            <a:avLst/>
          </a:prstGeom>
        </p:spPr>
        <p:txBody>
          <a:bodyPr spcFirstLastPara="1" wrap="square" lIns="91425" tIns="17372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Remembering those lost in 2021</a:t>
            </a:r>
            <a:endParaRPr dirty="0"/>
          </a:p>
        </p:txBody>
      </p:sp>
      <p:sp>
        <p:nvSpPr>
          <p:cNvPr id="898" name="Google Shape;898;p43"/>
          <p:cNvSpPr/>
          <p:nvPr/>
        </p:nvSpPr>
        <p:spPr>
          <a:xfrm>
            <a:off x="713225" y="1170825"/>
            <a:ext cx="2510100" cy="34236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2" name="Google Shape;902;p43"/>
          <p:cNvCxnSpPr/>
          <p:nvPr/>
        </p:nvCxnSpPr>
        <p:spPr>
          <a:xfrm>
            <a:off x="1118525" y="3551850"/>
            <a:ext cx="0" cy="1608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8" y="1428513"/>
            <a:ext cx="2116114" cy="2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8"/>
          <p:cNvSpPr txBox="1">
            <a:spLocks noGrp="1"/>
          </p:cNvSpPr>
          <p:nvPr>
            <p:ph type="subTitle" idx="1"/>
          </p:nvPr>
        </p:nvSpPr>
        <p:spPr>
          <a:xfrm>
            <a:off x="4846173" y="2692580"/>
            <a:ext cx="1960200" cy="483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Why do we have Trans Day of Remembrance?</a:t>
            </a:r>
            <a:endParaRPr dirty="0"/>
          </a:p>
        </p:txBody>
      </p:sp>
      <p:sp>
        <p:nvSpPr>
          <p:cNvPr id="1018" name="Google Shape;1018;p48"/>
          <p:cNvSpPr txBox="1">
            <a:spLocks noGrp="1"/>
          </p:cNvSpPr>
          <p:nvPr>
            <p:ph type="title"/>
          </p:nvPr>
        </p:nvSpPr>
        <p:spPr>
          <a:xfrm>
            <a:off x="4681903" y="1577013"/>
            <a:ext cx="228874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Introduction</a:t>
            </a:r>
            <a:endParaRPr dirty="0"/>
          </a:p>
        </p:txBody>
      </p:sp>
      <p:sp>
        <p:nvSpPr>
          <p:cNvPr id="1019" name="Google Shape;1019;p48"/>
          <p:cNvSpPr txBox="1">
            <a:spLocks noGrp="1"/>
          </p:cNvSpPr>
          <p:nvPr>
            <p:ph type="title" idx="2"/>
          </p:nvPr>
        </p:nvSpPr>
        <p:spPr>
          <a:xfrm>
            <a:off x="2347638" y="1751700"/>
            <a:ext cx="1600200" cy="16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20" name="Google Shape;1020;p48"/>
          <p:cNvGrpSpPr/>
          <p:nvPr/>
        </p:nvGrpSpPr>
        <p:grpSpPr>
          <a:xfrm rot="10800000">
            <a:off x="4325096" y="2209430"/>
            <a:ext cx="145500" cy="724650"/>
            <a:chOff x="4002600" y="4266450"/>
            <a:chExt cx="145500" cy="724650"/>
          </a:xfrm>
        </p:grpSpPr>
        <p:grpSp>
          <p:nvGrpSpPr>
            <p:cNvPr id="1021" name="Google Shape;1021;p48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022" name="Google Shape;1022;p4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4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4" name="Google Shape;1024;p48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025" name="Google Shape;1025;p4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4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7" name="Google Shape;1027;p48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028" name="Google Shape;1028;p48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48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4"/>
          <p:cNvSpPr/>
          <p:nvPr/>
        </p:nvSpPr>
        <p:spPr>
          <a:xfrm>
            <a:off x="4661725" y="269700"/>
            <a:ext cx="3768900" cy="4604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510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699"/>
                </a:solidFill>
              </a:rPr>
              <a:t>INTRODUCTION</a:t>
            </a:r>
            <a:endParaRPr dirty="0">
              <a:solidFill>
                <a:srgbClr val="006699"/>
              </a:solidFill>
            </a:endParaRPr>
          </a:p>
        </p:txBody>
      </p:sp>
      <p:sp>
        <p:nvSpPr>
          <p:cNvPr id="912" name="Google Shape;912;p44"/>
          <p:cNvSpPr txBox="1">
            <a:spLocks noGrp="1"/>
          </p:cNvSpPr>
          <p:nvPr>
            <p:ph type="subTitle" idx="1"/>
          </p:nvPr>
        </p:nvSpPr>
        <p:spPr>
          <a:xfrm>
            <a:off x="1219025" y="1748775"/>
            <a:ext cx="2768700" cy="16455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Trans Day of Remembrance is observed on November 20</a:t>
            </a:r>
            <a:r>
              <a:rPr lang="en" baseline="30000" dirty="0" smtClean="0"/>
              <a:t>th</a:t>
            </a:r>
            <a:r>
              <a:rPr lang="en" dirty="0" smtClean="0"/>
              <a:t>. 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It was founded in 1999 by Gwendolyn Ann Smith in memory of Rita Hester, a trans woman who was murdered in 1998.</a:t>
            </a:r>
            <a:endParaRPr dirty="0"/>
          </a:p>
        </p:txBody>
      </p:sp>
      <p:cxnSp>
        <p:nvCxnSpPr>
          <p:cNvPr id="913" name="Google Shape;913;p44"/>
          <p:cNvCxnSpPr/>
          <p:nvPr/>
        </p:nvCxnSpPr>
        <p:spPr>
          <a:xfrm>
            <a:off x="7950500" y="2571750"/>
            <a:ext cx="119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4" name="Google Shape;914;p44"/>
          <p:cNvCxnSpPr/>
          <p:nvPr/>
        </p:nvCxnSpPr>
        <p:spPr>
          <a:xfrm rot="10800000">
            <a:off x="3987575" y="3975200"/>
            <a:ext cx="2654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678" y="376414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311" y="2281288"/>
            <a:ext cx="2421748" cy="16115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54"/>
          <p:cNvSpPr/>
          <p:nvPr/>
        </p:nvSpPr>
        <p:spPr>
          <a:xfrm>
            <a:off x="1206838" y="649025"/>
            <a:ext cx="2715300" cy="3914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54"/>
          <p:cNvSpPr txBox="1">
            <a:spLocks noGrp="1"/>
          </p:cNvSpPr>
          <p:nvPr>
            <p:ph type="title"/>
          </p:nvPr>
        </p:nvSpPr>
        <p:spPr>
          <a:xfrm>
            <a:off x="4235404" y="3219350"/>
            <a:ext cx="30447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6699"/>
                </a:solidFill>
              </a:rPr>
              <a:t>—Gwendolyn Ann Smith</a:t>
            </a:r>
            <a:endParaRPr dirty="0">
              <a:solidFill>
                <a:srgbClr val="006699"/>
              </a:solidFill>
            </a:endParaRPr>
          </a:p>
        </p:txBody>
      </p:sp>
      <p:sp>
        <p:nvSpPr>
          <p:cNvPr id="1139" name="Google Shape;1139;p54"/>
          <p:cNvSpPr txBox="1">
            <a:spLocks noGrp="1"/>
          </p:cNvSpPr>
          <p:nvPr>
            <p:ph type="subTitle" idx="1"/>
          </p:nvPr>
        </p:nvSpPr>
        <p:spPr>
          <a:xfrm>
            <a:off x="4071100" y="1146901"/>
            <a:ext cx="4286950" cy="1928374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“Transgender Day of Rememberance seeks to highlight the losses we face due to anti-transgender bigotry and violence. I am no stranger to the need to fight for our rights, and the right to simply exist is first and foremost. With so many seeking to erase transgender people – sometimes in the most brutal way possible – it is vitally important that those we lose are remembered, and that we continue to fight for justice.”</a:t>
            </a:r>
            <a:endParaRPr sz="1400" dirty="0"/>
          </a:p>
        </p:txBody>
      </p:sp>
      <p:grpSp>
        <p:nvGrpSpPr>
          <p:cNvPr id="1143" name="Google Shape;1143;p54"/>
          <p:cNvGrpSpPr/>
          <p:nvPr/>
        </p:nvGrpSpPr>
        <p:grpSpPr>
          <a:xfrm rot="10800000">
            <a:off x="3998350" y="3838775"/>
            <a:ext cx="145500" cy="724650"/>
            <a:chOff x="4002600" y="4266450"/>
            <a:chExt cx="145500" cy="724650"/>
          </a:xfrm>
        </p:grpSpPr>
        <p:grpSp>
          <p:nvGrpSpPr>
            <p:cNvPr id="1144" name="Google Shape;1144;p54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145" name="Google Shape;1145;p5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5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47" name="Google Shape;1147;p54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148" name="Google Shape;1148;p5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5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0" name="Google Shape;1150;p54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151" name="Google Shape;1151;p5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5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1153" name="Google Shape;1153;p54"/>
          <p:cNvCxnSpPr/>
          <p:nvPr/>
        </p:nvCxnSpPr>
        <p:spPr>
          <a:xfrm rot="10800000">
            <a:off x="3111900" y="1002825"/>
            <a:ext cx="6032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4" name="Google Shape;1154;p54"/>
          <p:cNvGrpSpPr/>
          <p:nvPr/>
        </p:nvGrpSpPr>
        <p:grpSpPr>
          <a:xfrm rot="5400000">
            <a:off x="7995700" y="249925"/>
            <a:ext cx="145500" cy="724650"/>
            <a:chOff x="4002600" y="4266450"/>
            <a:chExt cx="145500" cy="724650"/>
          </a:xfrm>
        </p:grpSpPr>
        <p:grpSp>
          <p:nvGrpSpPr>
            <p:cNvPr id="1155" name="Google Shape;1155;p54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156" name="Google Shape;1156;p5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5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8" name="Google Shape;1158;p54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159" name="Google Shape;1159;p5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5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1" name="Google Shape;1161;p54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162" name="Google Shape;1162;p54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54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cxnSp>
        <p:nvCxnSpPr>
          <p:cNvPr id="1164" name="Google Shape;1164;p54"/>
          <p:cNvCxnSpPr/>
          <p:nvPr/>
        </p:nvCxnSpPr>
        <p:spPr>
          <a:xfrm>
            <a:off x="3348825" y="-35775"/>
            <a:ext cx="0" cy="1780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62" y="1356625"/>
            <a:ext cx="1938852" cy="2689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5"/>
          <p:cNvSpPr/>
          <p:nvPr/>
        </p:nvSpPr>
        <p:spPr>
          <a:xfrm>
            <a:off x="1455050" y="1700452"/>
            <a:ext cx="698400" cy="7107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45"/>
          <p:cNvSpPr/>
          <p:nvPr/>
        </p:nvSpPr>
        <p:spPr>
          <a:xfrm>
            <a:off x="4221125" y="1700452"/>
            <a:ext cx="698400" cy="7107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45"/>
          <p:cNvSpPr/>
          <p:nvPr/>
        </p:nvSpPr>
        <p:spPr>
          <a:xfrm>
            <a:off x="6987200" y="1700452"/>
            <a:ext cx="698400" cy="7107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4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6699"/>
                </a:solidFill>
              </a:rPr>
              <a:t>STATISTICS</a:t>
            </a:r>
            <a:endParaRPr dirty="0">
              <a:solidFill>
                <a:srgbClr val="006699"/>
              </a:solidFill>
            </a:endParaRPr>
          </a:p>
        </p:txBody>
      </p:sp>
      <p:sp>
        <p:nvSpPr>
          <p:cNvPr id="923" name="Google Shape;923;p45"/>
          <p:cNvSpPr txBox="1">
            <a:spLocks noGrp="1"/>
          </p:cNvSpPr>
          <p:nvPr>
            <p:ph type="title" idx="2"/>
          </p:nvPr>
        </p:nvSpPr>
        <p:spPr>
          <a:xfrm>
            <a:off x="1125948" y="2744527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6699"/>
                </a:solidFill>
              </a:rPr>
              <a:t>44</a:t>
            </a:r>
            <a:endParaRPr dirty="0">
              <a:solidFill>
                <a:srgbClr val="006699"/>
              </a:solidFill>
            </a:endParaRPr>
          </a:p>
        </p:txBody>
      </p:sp>
      <p:sp>
        <p:nvSpPr>
          <p:cNvPr id="924" name="Google Shape;924;p45"/>
          <p:cNvSpPr txBox="1">
            <a:spLocks noGrp="1"/>
          </p:cNvSpPr>
          <p:nvPr>
            <p:ph type="subTitle" idx="1"/>
          </p:nvPr>
        </p:nvSpPr>
        <p:spPr>
          <a:xfrm>
            <a:off x="830150" y="3176598"/>
            <a:ext cx="1948200" cy="956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murders of transgender and nonbinary people were reported in the US in 2021.</a:t>
            </a:r>
            <a:endParaRPr dirty="0"/>
          </a:p>
        </p:txBody>
      </p:sp>
      <p:sp>
        <p:nvSpPr>
          <p:cNvPr id="925" name="Google Shape;925;p45"/>
          <p:cNvSpPr txBox="1">
            <a:spLocks noGrp="1"/>
          </p:cNvSpPr>
          <p:nvPr>
            <p:ph type="title" idx="3"/>
          </p:nvPr>
        </p:nvSpPr>
        <p:spPr>
          <a:xfrm>
            <a:off x="3893674" y="2744531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6699"/>
                </a:solidFill>
              </a:rPr>
              <a:t>20</a:t>
            </a:r>
            <a:endParaRPr dirty="0">
              <a:solidFill>
                <a:srgbClr val="006699"/>
              </a:solidFill>
            </a:endParaRPr>
          </a:p>
        </p:txBody>
      </p:sp>
      <p:sp>
        <p:nvSpPr>
          <p:cNvPr id="926" name="Google Shape;926;p45"/>
          <p:cNvSpPr txBox="1">
            <a:spLocks noGrp="1"/>
          </p:cNvSpPr>
          <p:nvPr>
            <p:ph type="subTitle" idx="4"/>
          </p:nvPr>
        </p:nvSpPr>
        <p:spPr>
          <a:xfrm>
            <a:off x="3596225" y="2968929"/>
            <a:ext cx="1948200" cy="956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o</a:t>
            </a:r>
            <a:r>
              <a:rPr lang="en" dirty="0" smtClean="0"/>
              <a:t>f those victims were Black trans women.</a:t>
            </a:r>
            <a:endParaRPr dirty="0"/>
          </a:p>
        </p:txBody>
      </p:sp>
      <p:sp>
        <p:nvSpPr>
          <p:cNvPr id="927" name="Google Shape;927;p45"/>
          <p:cNvSpPr txBox="1">
            <a:spLocks noGrp="1"/>
          </p:cNvSpPr>
          <p:nvPr>
            <p:ph type="title" idx="5"/>
          </p:nvPr>
        </p:nvSpPr>
        <p:spPr>
          <a:xfrm>
            <a:off x="6661443" y="2744527"/>
            <a:ext cx="1356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6699"/>
                </a:solidFill>
              </a:rPr>
              <a:t>52%</a:t>
            </a:r>
            <a:endParaRPr dirty="0">
              <a:solidFill>
                <a:srgbClr val="006699"/>
              </a:solidFill>
            </a:endParaRPr>
          </a:p>
        </p:txBody>
      </p:sp>
      <p:sp>
        <p:nvSpPr>
          <p:cNvPr id="928" name="Google Shape;928;p45"/>
          <p:cNvSpPr txBox="1">
            <a:spLocks noGrp="1"/>
          </p:cNvSpPr>
          <p:nvPr>
            <p:ph type="subTitle" idx="6"/>
          </p:nvPr>
        </p:nvSpPr>
        <p:spPr>
          <a:xfrm>
            <a:off x="6388687" y="3299602"/>
            <a:ext cx="1948200" cy="956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o</a:t>
            </a:r>
            <a:r>
              <a:rPr lang="en" dirty="0" smtClean="0"/>
              <a:t>f trans and nonbinary people ages 13-24 that considered suicide in 2020. 20% attempted suicide.</a:t>
            </a:r>
            <a:endParaRPr dirty="0"/>
          </a:p>
        </p:txBody>
      </p:sp>
      <p:sp>
        <p:nvSpPr>
          <p:cNvPr id="929" name="Google Shape;929;p45"/>
          <p:cNvSpPr/>
          <p:nvPr/>
        </p:nvSpPr>
        <p:spPr>
          <a:xfrm>
            <a:off x="1627657" y="1898516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71AB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930" name="Google Shape;930;p45"/>
          <p:cNvGrpSpPr/>
          <p:nvPr/>
        </p:nvGrpSpPr>
        <p:grpSpPr>
          <a:xfrm>
            <a:off x="7159832" y="1879205"/>
            <a:ext cx="360713" cy="353210"/>
            <a:chOff x="-22881800" y="1971800"/>
            <a:chExt cx="301675" cy="295400"/>
          </a:xfrm>
        </p:grpSpPr>
        <p:sp>
          <p:nvSpPr>
            <p:cNvPr id="931" name="Google Shape;931;p4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2" name="Google Shape;932;p4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7" name="Google Shape;937;p45"/>
          <p:cNvGrpSpPr/>
          <p:nvPr/>
        </p:nvGrpSpPr>
        <p:grpSpPr>
          <a:xfrm>
            <a:off x="4392209" y="1878873"/>
            <a:ext cx="360713" cy="353897"/>
            <a:chOff x="-26993200" y="1961775"/>
            <a:chExt cx="301675" cy="295975"/>
          </a:xfrm>
        </p:grpSpPr>
        <p:sp>
          <p:nvSpPr>
            <p:cNvPr id="938" name="Google Shape;938;p45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71AB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65"/>
          <p:cNvSpPr txBox="1">
            <a:spLocks noGrp="1"/>
          </p:cNvSpPr>
          <p:nvPr>
            <p:ph type="title"/>
          </p:nvPr>
        </p:nvSpPr>
        <p:spPr>
          <a:xfrm flipH="1">
            <a:off x="2329525" y="1524005"/>
            <a:ext cx="20742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do I do with this day?</a:t>
            </a:r>
            <a:endParaRPr dirty="0"/>
          </a:p>
        </p:txBody>
      </p:sp>
      <p:sp>
        <p:nvSpPr>
          <p:cNvPr id="1450" name="Google Shape;1450;p65"/>
          <p:cNvSpPr txBox="1">
            <a:spLocks noGrp="1"/>
          </p:cNvSpPr>
          <p:nvPr>
            <p:ph type="title" idx="2"/>
          </p:nvPr>
        </p:nvSpPr>
        <p:spPr>
          <a:xfrm flipH="1">
            <a:off x="5196163" y="1751700"/>
            <a:ext cx="1600200" cy="16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1451" name="Google Shape;1451;p65"/>
          <p:cNvSpPr txBox="1">
            <a:spLocks noGrp="1"/>
          </p:cNvSpPr>
          <p:nvPr>
            <p:ph type="subTitle" idx="1"/>
          </p:nvPr>
        </p:nvSpPr>
        <p:spPr>
          <a:xfrm flipH="1">
            <a:off x="1783893" y="3048581"/>
            <a:ext cx="2619832" cy="483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Observing Transgender Day of Remembrance</a:t>
            </a:r>
            <a:endParaRPr dirty="0"/>
          </a:p>
        </p:txBody>
      </p:sp>
      <p:grpSp>
        <p:nvGrpSpPr>
          <p:cNvPr id="1452" name="Google Shape;1452;p65"/>
          <p:cNvGrpSpPr/>
          <p:nvPr/>
        </p:nvGrpSpPr>
        <p:grpSpPr>
          <a:xfrm rot="10800000" flipH="1">
            <a:off x="4643629" y="2209430"/>
            <a:ext cx="145500" cy="724650"/>
            <a:chOff x="4002600" y="4266450"/>
            <a:chExt cx="145500" cy="724650"/>
          </a:xfrm>
        </p:grpSpPr>
        <p:grpSp>
          <p:nvGrpSpPr>
            <p:cNvPr id="1453" name="Google Shape;1453;p65"/>
            <p:cNvGrpSpPr/>
            <p:nvPr/>
          </p:nvGrpSpPr>
          <p:grpSpPr>
            <a:xfrm>
              <a:off x="4002600" y="4266450"/>
              <a:ext cx="145500" cy="145500"/>
              <a:chOff x="3087425" y="355775"/>
              <a:chExt cx="145500" cy="145500"/>
            </a:xfrm>
          </p:grpSpPr>
          <p:cxnSp>
            <p:nvCxnSpPr>
              <p:cNvPr id="1454" name="Google Shape;1454;p6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6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56" name="Google Shape;1456;p65"/>
            <p:cNvGrpSpPr/>
            <p:nvPr/>
          </p:nvGrpSpPr>
          <p:grpSpPr>
            <a:xfrm>
              <a:off x="4002600" y="4556025"/>
              <a:ext cx="145500" cy="145500"/>
              <a:chOff x="3087425" y="355775"/>
              <a:chExt cx="145500" cy="145500"/>
            </a:xfrm>
          </p:grpSpPr>
          <p:cxnSp>
            <p:nvCxnSpPr>
              <p:cNvPr id="1457" name="Google Shape;1457;p6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6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59" name="Google Shape;1459;p65"/>
            <p:cNvGrpSpPr/>
            <p:nvPr/>
          </p:nvGrpSpPr>
          <p:grpSpPr>
            <a:xfrm>
              <a:off x="4002600" y="4845600"/>
              <a:ext cx="145500" cy="145500"/>
              <a:chOff x="3087425" y="355775"/>
              <a:chExt cx="145500" cy="145500"/>
            </a:xfrm>
          </p:grpSpPr>
          <p:cxnSp>
            <p:nvCxnSpPr>
              <p:cNvPr id="1460" name="Google Shape;1460;p65"/>
              <p:cNvCxnSpPr/>
              <p:nvPr/>
            </p:nvCxnSpPr>
            <p:spPr>
              <a:xfrm rot="10800000">
                <a:off x="3087425" y="428500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65"/>
              <p:cNvCxnSpPr/>
              <p:nvPr/>
            </p:nvCxnSpPr>
            <p:spPr>
              <a:xfrm rot="-5400000">
                <a:off x="3087400" y="428525"/>
                <a:ext cx="145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1" name="Google Shape;981;p47"/>
          <p:cNvCxnSpPr>
            <a:stCxn id="982" idx="1"/>
            <a:endCxn id="983" idx="3"/>
          </p:cNvCxnSpPr>
          <p:nvPr/>
        </p:nvCxnSpPr>
        <p:spPr>
          <a:xfrm>
            <a:off x="1366450" y="2779775"/>
            <a:ext cx="42018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3" name="Google Shape;983;p47"/>
          <p:cNvSpPr/>
          <p:nvPr/>
        </p:nvSpPr>
        <p:spPr>
          <a:xfrm>
            <a:off x="4913075" y="1570325"/>
            <a:ext cx="655200" cy="24189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7"/>
          <p:cNvSpPr/>
          <p:nvPr/>
        </p:nvSpPr>
        <p:spPr>
          <a:xfrm>
            <a:off x="1366450" y="1570325"/>
            <a:ext cx="655200" cy="24189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7"/>
          <p:cNvSpPr txBox="1">
            <a:spLocks noGrp="1"/>
          </p:cNvSpPr>
          <p:nvPr>
            <p:ph type="title" idx="429496729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ACTIONS FOR ALLIES</a:t>
            </a:r>
            <a:endParaRPr dirty="0"/>
          </a:p>
        </p:txBody>
      </p:sp>
      <p:sp>
        <p:nvSpPr>
          <p:cNvPr id="985" name="Google Shape;985;p47"/>
          <p:cNvSpPr txBox="1">
            <a:spLocks noGrp="1"/>
          </p:cNvSpPr>
          <p:nvPr>
            <p:ph type="title"/>
          </p:nvPr>
        </p:nvSpPr>
        <p:spPr>
          <a:xfrm>
            <a:off x="2121525" y="1819115"/>
            <a:ext cx="9390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Gather</a:t>
            </a:r>
            <a:endParaRPr dirty="0"/>
          </a:p>
        </p:txBody>
      </p:sp>
      <p:sp>
        <p:nvSpPr>
          <p:cNvPr id="986" name="Google Shape;986;p47"/>
          <p:cNvSpPr txBox="1">
            <a:spLocks noGrp="1"/>
          </p:cNvSpPr>
          <p:nvPr>
            <p:ph type="subTitle" idx="1"/>
          </p:nvPr>
        </p:nvSpPr>
        <p:spPr>
          <a:xfrm>
            <a:off x="2059301" y="2101904"/>
            <a:ext cx="2070000" cy="702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Seek out vigils and other memorial events in your community</a:t>
            </a:r>
            <a:endParaRPr dirty="0"/>
          </a:p>
        </p:txBody>
      </p:sp>
      <p:sp>
        <p:nvSpPr>
          <p:cNvPr id="987" name="Google Shape;987;p47"/>
          <p:cNvSpPr txBox="1">
            <a:spLocks noGrp="1"/>
          </p:cNvSpPr>
          <p:nvPr>
            <p:ph type="title" idx="2"/>
          </p:nvPr>
        </p:nvSpPr>
        <p:spPr>
          <a:xfrm>
            <a:off x="2165400" y="3215212"/>
            <a:ext cx="1044462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Research</a:t>
            </a:r>
            <a:endParaRPr dirty="0"/>
          </a:p>
        </p:txBody>
      </p:sp>
      <p:sp>
        <p:nvSpPr>
          <p:cNvPr id="988" name="Google Shape;988;p47"/>
          <p:cNvSpPr txBox="1">
            <a:spLocks noGrp="1"/>
          </p:cNvSpPr>
          <p:nvPr>
            <p:ph type="subTitle" idx="3"/>
          </p:nvPr>
        </p:nvSpPr>
        <p:spPr>
          <a:xfrm>
            <a:off x="2165400" y="3859333"/>
            <a:ext cx="2070000" cy="702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Look up news about the trans people being remembered each year, learn about their lives, remember them and their legacies.</a:t>
            </a:r>
            <a:endParaRPr dirty="0"/>
          </a:p>
        </p:txBody>
      </p:sp>
      <p:sp>
        <p:nvSpPr>
          <p:cNvPr id="989" name="Google Shape;989;p47"/>
          <p:cNvSpPr txBox="1">
            <a:spLocks noGrp="1"/>
          </p:cNvSpPr>
          <p:nvPr>
            <p:ph type="title" idx="4"/>
          </p:nvPr>
        </p:nvSpPr>
        <p:spPr>
          <a:xfrm>
            <a:off x="5701808" y="1819115"/>
            <a:ext cx="9456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Share</a:t>
            </a:r>
            <a:endParaRPr dirty="0"/>
          </a:p>
        </p:txBody>
      </p:sp>
      <p:sp>
        <p:nvSpPr>
          <p:cNvPr id="990" name="Google Shape;990;p47"/>
          <p:cNvSpPr txBox="1">
            <a:spLocks noGrp="1"/>
          </p:cNvSpPr>
          <p:nvPr>
            <p:ph type="subTitle" idx="5"/>
          </p:nvPr>
        </p:nvSpPr>
        <p:spPr>
          <a:xfrm>
            <a:off x="5701808" y="2376548"/>
            <a:ext cx="2070000" cy="702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Bring friends and family with you to the events you attend, and educate the people around you.</a:t>
            </a:r>
            <a:endParaRPr dirty="0"/>
          </a:p>
        </p:txBody>
      </p:sp>
      <p:sp>
        <p:nvSpPr>
          <p:cNvPr id="991" name="Google Shape;991;p47"/>
          <p:cNvSpPr txBox="1">
            <a:spLocks noGrp="1"/>
          </p:cNvSpPr>
          <p:nvPr>
            <p:ph type="title" idx="6"/>
          </p:nvPr>
        </p:nvSpPr>
        <p:spPr>
          <a:xfrm>
            <a:off x="5701889" y="3278872"/>
            <a:ext cx="945600" cy="2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Donate</a:t>
            </a:r>
            <a:endParaRPr dirty="0"/>
          </a:p>
        </p:txBody>
      </p:sp>
      <p:sp>
        <p:nvSpPr>
          <p:cNvPr id="992" name="Google Shape;992;p47"/>
          <p:cNvSpPr txBox="1">
            <a:spLocks noGrp="1"/>
          </p:cNvSpPr>
          <p:nvPr>
            <p:ph type="subTitle" idx="7"/>
          </p:nvPr>
        </p:nvSpPr>
        <p:spPr>
          <a:xfrm>
            <a:off x="5701808" y="3916220"/>
            <a:ext cx="2070000" cy="702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If you are able, support organizations that protect the trans community either financially or as a volunteer.</a:t>
            </a:r>
            <a:endParaRPr dirty="0"/>
          </a:p>
        </p:txBody>
      </p:sp>
      <p:sp>
        <p:nvSpPr>
          <p:cNvPr id="2" name="Heart 1"/>
          <p:cNvSpPr/>
          <p:nvPr/>
        </p:nvSpPr>
        <p:spPr>
          <a:xfrm>
            <a:off x="1577009" y="1868557"/>
            <a:ext cx="212034" cy="191310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5114780" y="3326062"/>
            <a:ext cx="212034" cy="191310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5134658" y="1886845"/>
            <a:ext cx="212034" cy="191310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1577009" y="3326062"/>
            <a:ext cx="212034" cy="191310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6"/>
          <p:cNvSpPr/>
          <p:nvPr/>
        </p:nvSpPr>
        <p:spPr>
          <a:xfrm>
            <a:off x="3456750" y="2420763"/>
            <a:ext cx="655200" cy="6666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46"/>
          <p:cNvSpPr/>
          <p:nvPr/>
        </p:nvSpPr>
        <p:spPr>
          <a:xfrm>
            <a:off x="3456750" y="1425988"/>
            <a:ext cx="655200" cy="6666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6"/>
          <p:cNvSpPr/>
          <p:nvPr/>
        </p:nvSpPr>
        <p:spPr>
          <a:xfrm>
            <a:off x="3456750" y="3415538"/>
            <a:ext cx="655200" cy="6666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6"/>
          <p:cNvSpPr/>
          <p:nvPr/>
        </p:nvSpPr>
        <p:spPr>
          <a:xfrm>
            <a:off x="5032338" y="1425988"/>
            <a:ext cx="655200" cy="6666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6"/>
          <p:cNvSpPr/>
          <p:nvPr/>
        </p:nvSpPr>
        <p:spPr>
          <a:xfrm>
            <a:off x="5032338" y="2420763"/>
            <a:ext cx="655200" cy="6666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6"/>
          <p:cNvSpPr/>
          <p:nvPr/>
        </p:nvSpPr>
        <p:spPr>
          <a:xfrm>
            <a:off x="5032338" y="3415538"/>
            <a:ext cx="655200" cy="666600"/>
          </a:xfrm>
          <a:prstGeom prst="rect">
            <a:avLst/>
          </a:prstGeom>
          <a:noFill/>
          <a:ln w="19050" cap="flat" cmpd="sng">
            <a:solidFill>
              <a:srgbClr val="71AB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ORGANIZATIONS TO SUPPORT</a:t>
            </a:r>
            <a:endParaRPr dirty="0"/>
          </a:p>
        </p:txBody>
      </p:sp>
      <p:sp>
        <p:nvSpPr>
          <p:cNvPr id="952" name="Google Shape;952;p46"/>
          <p:cNvSpPr txBox="1">
            <a:spLocks noGrp="1"/>
          </p:cNvSpPr>
          <p:nvPr>
            <p:ph type="title" idx="2"/>
          </p:nvPr>
        </p:nvSpPr>
        <p:spPr>
          <a:xfrm>
            <a:off x="1444487" y="1403925"/>
            <a:ext cx="1784739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71ABB5"/>
                </a:solidFill>
              </a:rPr>
              <a:t>The</a:t>
            </a:r>
            <a:r>
              <a:rPr lang="en" dirty="0" smtClean="0">
                <a:solidFill>
                  <a:srgbClr val="71ABB5"/>
                </a:solidFill>
              </a:rPr>
              <a:t> Trevor Project</a:t>
            </a:r>
            <a:endParaRPr dirty="0">
              <a:solidFill>
                <a:srgbClr val="71ABB5"/>
              </a:solidFill>
            </a:endParaRPr>
          </a:p>
        </p:txBody>
      </p:sp>
      <p:sp>
        <p:nvSpPr>
          <p:cNvPr id="953" name="Google Shape;953;p46"/>
          <p:cNvSpPr txBox="1">
            <a:spLocks noGrp="1"/>
          </p:cNvSpPr>
          <p:nvPr>
            <p:ph type="subTitle" idx="1"/>
          </p:nvPr>
        </p:nvSpPr>
        <p:spPr>
          <a:xfrm>
            <a:off x="576471" y="1727387"/>
            <a:ext cx="2646818" cy="476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Mental health and suicide prevention for LGBTQ+ youth</a:t>
            </a:r>
            <a:endParaRPr dirty="0"/>
          </a:p>
        </p:txBody>
      </p:sp>
      <p:sp>
        <p:nvSpPr>
          <p:cNvPr id="954" name="Google Shape;954;p46"/>
          <p:cNvSpPr txBox="1">
            <a:spLocks noGrp="1"/>
          </p:cNvSpPr>
          <p:nvPr>
            <p:ph type="title" idx="3"/>
          </p:nvPr>
        </p:nvSpPr>
        <p:spPr>
          <a:xfrm>
            <a:off x="2296816" y="2396505"/>
            <a:ext cx="939000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1ABB5"/>
                </a:solidFill>
              </a:rPr>
              <a:t>OneIowa</a:t>
            </a:r>
            <a:endParaRPr dirty="0">
              <a:solidFill>
                <a:srgbClr val="71ABB5"/>
              </a:solidFill>
            </a:endParaRPr>
          </a:p>
        </p:txBody>
      </p:sp>
      <p:sp>
        <p:nvSpPr>
          <p:cNvPr id="955" name="Google Shape;955;p46"/>
          <p:cNvSpPr txBox="1">
            <a:spLocks noGrp="1"/>
          </p:cNvSpPr>
          <p:nvPr>
            <p:ph type="subTitle" idx="4"/>
          </p:nvPr>
        </p:nvSpPr>
        <p:spPr>
          <a:xfrm>
            <a:off x="510209" y="2690975"/>
            <a:ext cx="2714902" cy="4761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Intersectional advocacy &amp; resources for LGBTQ+ Iowans</a:t>
            </a:r>
            <a:endParaRPr dirty="0"/>
          </a:p>
        </p:txBody>
      </p:sp>
      <p:sp>
        <p:nvSpPr>
          <p:cNvPr id="956" name="Google Shape;956;p46"/>
          <p:cNvSpPr txBox="1">
            <a:spLocks noGrp="1"/>
          </p:cNvSpPr>
          <p:nvPr>
            <p:ph type="title" idx="5"/>
          </p:nvPr>
        </p:nvSpPr>
        <p:spPr>
          <a:xfrm>
            <a:off x="713225" y="3389876"/>
            <a:ext cx="2522592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1ABB5"/>
                </a:solidFill>
              </a:rPr>
              <a:t>Sylvia Rivera Law Project</a:t>
            </a:r>
            <a:endParaRPr dirty="0">
              <a:solidFill>
                <a:srgbClr val="71ABB5"/>
              </a:solidFill>
            </a:endParaRPr>
          </a:p>
        </p:txBody>
      </p:sp>
      <p:sp>
        <p:nvSpPr>
          <p:cNvPr id="957" name="Google Shape;957;p46"/>
          <p:cNvSpPr txBox="1">
            <a:spLocks noGrp="1"/>
          </p:cNvSpPr>
          <p:nvPr>
            <p:ph type="subTitle" idx="6"/>
          </p:nvPr>
        </p:nvSpPr>
        <p:spPr>
          <a:xfrm>
            <a:off x="1164978" y="3683825"/>
            <a:ext cx="2070000" cy="477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Legal services for transgender people</a:t>
            </a:r>
            <a:endParaRPr dirty="0"/>
          </a:p>
        </p:txBody>
      </p:sp>
      <p:sp>
        <p:nvSpPr>
          <p:cNvPr id="958" name="Google Shape;958;p46"/>
          <p:cNvSpPr txBox="1">
            <a:spLocks noGrp="1"/>
          </p:cNvSpPr>
          <p:nvPr>
            <p:ph type="title" idx="7"/>
          </p:nvPr>
        </p:nvSpPr>
        <p:spPr>
          <a:xfrm>
            <a:off x="5916763" y="1404520"/>
            <a:ext cx="1471323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1ABB5"/>
                </a:solidFill>
              </a:rPr>
              <a:t>Point of Pride</a:t>
            </a:r>
            <a:endParaRPr dirty="0">
              <a:solidFill>
                <a:srgbClr val="71ABB5"/>
              </a:solidFill>
            </a:endParaRPr>
          </a:p>
        </p:txBody>
      </p:sp>
      <p:sp>
        <p:nvSpPr>
          <p:cNvPr id="959" name="Google Shape;959;p46"/>
          <p:cNvSpPr txBox="1">
            <a:spLocks noGrp="1"/>
          </p:cNvSpPr>
          <p:nvPr>
            <p:ph type="subTitle" idx="8"/>
          </p:nvPr>
        </p:nvSpPr>
        <p:spPr>
          <a:xfrm>
            <a:off x="5916763" y="1774840"/>
            <a:ext cx="2812183" cy="476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Provides gender affirming garments and healthcare to trans people with financial need</a:t>
            </a:r>
            <a:endParaRPr dirty="0"/>
          </a:p>
        </p:txBody>
      </p:sp>
      <p:sp>
        <p:nvSpPr>
          <p:cNvPr id="960" name="Google Shape;960;p46"/>
          <p:cNvSpPr txBox="1">
            <a:spLocks noGrp="1"/>
          </p:cNvSpPr>
          <p:nvPr>
            <p:ph type="title" idx="9"/>
          </p:nvPr>
        </p:nvSpPr>
        <p:spPr>
          <a:xfrm>
            <a:off x="5907753" y="2388182"/>
            <a:ext cx="2275464" cy="2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1ABB5"/>
                </a:solidFill>
              </a:rPr>
              <a:t>CenterLink</a:t>
            </a:r>
            <a:endParaRPr dirty="0">
              <a:solidFill>
                <a:srgbClr val="71ABB5"/>
              </a:solidFill>
            </a:endParaRPr>
          </a:p>
        </p:txBody>
      </p:sp>
      <p:sp>
        <p:nvSpPr>
          <p:cNvPr id="961" name="Google Shape;961;p46"/>
          <p:cNvSpPr txBox="1">
            <a:spLocks noGrp="1"/>
          </p:cNvSpPr>
          <p:nvPr>
            <p:ph type="subTitle" idx="13"/>
          </p:nvPr>
        </p:nvSpPr>
        <p:spPr>
          <a:xfrm>
            <a:off x="5916763" y="2770330"/>
            <a:ext cx="2690736" cy="4761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International network of non-profit LGBTQ+ resource and community centers</a:t>
            </a:r>
            <a:endParaRPr dirty="0"/>
          </a:p>
        </p:txBody>
      </p:sp>
      <p:sp>
        <p:nvSpPr>
          <p:cNvPr id="962" name="Google Shape;962;p46"/>
          <p:cNvSpPr txBox="1">
            <a:spLocks noGrp="1"/>
          </p:cNvSpPr>
          <p:nvPr>
            <p:ph type="title" idx="14"/>
          </p:nvPr>
        </p:nvSpPr>
        <p:spPr>
          <a:xfrm>
            <a:off x="5901933" y="3389875"/>
            <a:ext cx="2827013" cy="2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1ABB5"/>
                </a:solidFill>
              </a:rPr>
              <a:t>Matthew Shepard Foundation</a:t>
            </a:r>
            <a:endParaRPr dirty="0">
              <a:solidFill>
                <a:srgbClr val="71ABB5"/>
              </a:solidFill>
            </a:endParaRPr>
          </a:p>
        </p:txBody>
      </p:sp>
      <p:sp>
        <p:nvSpPr>
          <p:cNvPr id="963" name="Google Shape;963;p46"/>
          <p:cNvSpPr txBox="1">
            <a:spLocks noGrp="1"/>
          </p:cNvSpPr>
          <p:nvPr>
            <p:ph type="subTitle" idx="15"/>
          </p:nvPr>
        </p:nvSpPr>
        <p:spPr>
          <a:xfrm>
            <a:off x="5903726" y="3684150"/>
            <a:ext cx="2070000" cy="4770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Hate crime prevention and LGBTQ+ advocacy</a:t>
            </a:r>
            <a:endParaRPr dirty="0"/>
          </a:p>
        </p:txBody>
      </p:sp>
      <p:sp>
        <p:nvSpPr>
          <p:cNvPr id="34" name="Heart 33"/>
          <p:cNvSpPr/>
          <p:nvPr/>
        </p:nvSpPr>
        <p:spPr>
          <a:xfrm>
            <a:off x="3648942" y="1640261"/>
            <a:ext cx="270815" cy="238054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3648942" y="2635036"/>
            <a:ext cx="270815" cy="238054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3648942" y="3629811"/>
            <a:ext cx="270815" cy="238054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5224530" y="1640687"/>
            <a:ext cx="270815" cy="238054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>
            <a:off x="5224529" y="2636846"/>
            <a:ext cx="270815" cy="238054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38"/>
          <p:cNvSpPr/>
          <p:nvPr/>
        </p:nvSpPr>
        <p:spPr>
          <a:xfrm>
            <a:off x="5220726" y="3629092"/>
            <a:ext cx="270815" cy="238054"/>
          </a:xfrm>
          <a:prstGeom prst="hear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re Disease 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FDF"/>
      </a:accent1>
      <a:accent2>
        <a:srgbClr val="BFECF7"/>
      </a:accent2>
      <a:accent3>
        <a:srgbClr val="C5FFDE"/>
      </a:accent3>
      <a:accent4>
        <a:srgbClr val="B1E5C6"/>
      </a:accent4>
      <a:accent5>
        <a:srgbClr val="71ABB5"/>
      </a:accent5>
      <a:accent6>
        <a:srgbClr val="272635"/>
      </a:accent6>
      <a:hlink>
        <a:srgbClr val="E5BEC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736</Words>
  <Application>Microsoft Office PowerPoint</Application>
  <PresentationFormat>On-screen Show (16:9)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Pathway Gothic One</vt:lpstr>
      <vt:lpstr>Nunito</vt:lpstr>
      <vt:lpstr>Rare Disease Day by Slidesgo</vt:lpstr>
      <vt:lpstr>Trans Day of Remembrance</vt:lpstr>
      <vt:lpstr>TABLE OF CONTENTS</vt:lpstr>
      <vt:lpstr>Introduction</vt:lpstr>
      <vt:lpstr>INTRODUCTION</vt:lpstr>
      <vt:lpstr>—Gwendolyn Ann Smith</vt:lpstr>
      <vt:lpstr>STATISTICS</vt:lpstr>
      <vt:lpstr>What do I do with this day?</vt:lpstr>
      <vt:lpstr>ACTIONS FOR ALLIES</vt:lpstr>
      <vt:lpstr>ORGANIZATIONS TO SUPPORT</vt:lpstr>
      <vt:lpstr>The rest of the year</vt:lpstr>
      <vt:lpstr>THE SMALLEST MOMENTS HAVE THE LARGEST IMPACT</vt:lpstr>
      <vt:lpstr>DOS AND DON’TS</vt:lpstr>
      <vt:lpstr>GENDER TERMS TO KNOW</vt:lpstr>
      <vt:lpstr>GENDER TERMS TO KNOW</vt:lpstr>
      <vt:lpstr>GENDER TERMS TO KNOW</vt:lpstr>
      <vt:lpstr>In Loving Memory</vt:lpstr>
      <vt:lpstr>THOSE LOST IN 2021</vt:lpstr>
      <vt:lpstr>Questions?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 Day of Remembrance</dc:title>
  <dc:creator>Harper Sarasin</dc:creator>
  <cp:lastModifiedBy>Windows User</cp:lastModifiedBy>
  <cp:revision>80</cp:revision>
  <dcterms:modified xsi:type="dcterms:W3CDTF">2022-11-18T21:01:52Z</dcterms:modified>
</cp:coreProperties>
</file>